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3" r:id="rId2"/>
    <p:sldId id="259" r:id="rId3"/>
    <p:sldId id="284" r:id="rId4"/>
    <p:sldId id="260" r:id="rId5"/>
    <p:sldId id="261" r:id="rId6"/>
    <p:sldId id="285" r:id="rId7"/>
    <p:sldId id="280" r:id="rId8"/>
    <p:sldId id="282" r:id="rId9"/>
    <p:sldId id="277" r:id="rId10"/>
    <p:sldId id="287" r:id="rId11"/>
    <p:sldId id="279" r:id="rId12"/>
  </p:sldIdLst>
  <p:sldSz cx="7556500" cy="10693400"/>
  <p:notesSz cx="6797675" cy="992505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old" panose="00000800000000000000" pitchFamily="2" charset="0"/>
      <p:regular r:id="rId19"/>
      <p:bold r:id="rId20"/>
    </p:embeddedFont>
    <p:embeddedFont>
      <p:font typeface="Montserrat Medium" panose="00000600000000000000" pitchFamily="2" charset="0"/>
      <p:regular r:id="rId21"/>
      <p:italic r:id="rId22"/>
    </p:embeddedFont>
    <p:embeddedFont>
      <p:font typeface="Montserrat Ultra-Bold" panose="020B0604020202020204" charset="0"/>
      <p:regular r:id="rId23"/>
    </p:embeddedFont>
    <p:embeddedFont>
      <p:font typeface="Neue Montreal" panose="020B0604020202020204" charset="0"/>
      <p:regular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22" autoAdjust="0"/>
  </p:normalViewPr>
  <p:slideViewPr>
    <p:cSldViewPr>
      <p:cViewPr varScale="1">
        <p:scale>
          <a:sx n="50" d="100"/>
          <a:sy n="50" d="100"/>
        </p:scale>
        <p:origin x="263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25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8AE6E75-3963-358C-A73B-9402468FF9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2F854B-2621-EBBB-CE73-09A4CE0E5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78E1D-67DD-4E8C-88DC-F4D6FD930920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6E5410-A1BE-B047-3F91-1BA665B98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48F886-C3DA-2757-9543-221935C25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C10D-DFA5-4BF4-A947-533D8B255A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09541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6573-8530-45A5-A38F-2574AED3FDB8}" type="datetimeFigureOut">
              <a:rPr lang="pt-BR" smtClean="0"/>
              <a:t>12/09/2025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1239838"/>
            <a:ext cx="236537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1DBA-812A-4523-B99E-697B9AE51F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5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XKyEIGP7hHONogy_4_GW6VvrglCuRkz/view?usp=shar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volucaocompressores.com.br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www.youtube.com/channel/UCwd-vQDfQFCs9o1J-7-WiMQ" TargetMode="External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12" Type="http://schemas.openxmlformats.org/officeDocument/2006/relationships/hyperlink" Target="https://www.linkedin.com/company/14047743" TargetMode="External"/><Relationship Id="rId17" Type="http://schemas.openxmlformats.org/officeDocument/2006/relationships/image" Target="../media/image43.png"/><Relationship Id="rId2" Type="http://schemas.openxmlformats.org/officeDocument/2006/relationships/image" Target="../media/image34.png"/><Relationship Id="rId16" Type="http://schemas.openxmlformats.org/officeDocument/2006/relationships/hyperlink" Target="https://www.instagram.com/evolucaocompressores/?hl=pt-b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tavares@evolucaocompressores.com.br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svg"/><Relationship Id="rId15" Type="http://schemas.openxmlformats.org/officeDocument/2006/relationships/image" Target="../media/image42.png"/><Relationship Id="rId10" Type="http://schemas.openxmlformats.org/officeDocument/2006/relationships/hyperlink" Target="https://www.youtube.com/watch?v=xp5ODjBytuo" TargetMode="External"/><Relationship Id="rId19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hyperlink" Target="https://www.facebook.com/EvolucaoCompresso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emf"/><Relationship Id="rId7" Type="http://schemas.openxmlformats.org/officeDocument/2006/relationships/image" Target="../media/image24.svg"/><Relationship Id="rId12" Type="http://schemas.openxmlformats.org/officeDocument/2006/relationships/image" Target="../media/image2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22.svg"/><Relationship Id="rId10" Type="http://schemas.openxmlformats.org/officeDocument/2006/relationships/image" Target="../media/image27.emf"/><Relationship Id="rId4" Type="http://schemas.openxmlformats.org/officeDocument/2006/relationships/image" Target="../media/image21.png"/><Relationship Id="rId9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DBE17-9BAB-B64D-5CFB-51D260E8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0662BB29-C676-2EB8-5B68-D3C20B862090}"/>
              </a:ext>
            </a:extLst>
          </p:cNvPr>
          <p:cNvSpPr/>
          <p:nvPr/>
        </p:nvSpPr>
        <p:spPr>
          <a:xfrm>
            <a:off x="4252553" y="146093"/>
            <a:ext cx="3233567" cy="837562"/>
          </a:xfrm>
          <a:custGeom>
            <a:avLst/>
            <a:gdLst/>
            <a:ahLst/>
            <a:cxnLst/>
            <a:rect l="l" t="t" r="r" b="b"/>
            <a:pathLst>
              <a:path w="3279810" h="876569">
                <a:moveTo>
                  <a:pt x="0" y="0"/>
                </a:moveTo>
                <a:lnTo>
                  <a:pt x="3279810" y="0"/>
                </a:lnTo>
                <a:lnTo>
                  <a:pt x="3279810" y="876569"/>
                </a:lnTo>
                <a:lnTo>
                  <a:pt x="0" y="876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05"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D8F20F2-9BA9-F177-E49E-421A6624F0CF}"/>
              </a:ext>
            </a:extLst>
          </p:cNvPr>
          <p:cNvSpPr txBox="1"/>
          <p:nvPr/>
        </p:nvSpPr>
        <p:spPr>
          <a:xfrm>
            <a:off x="4238583" y="6927077"/>
            <a:ext cx="3550643" cy="104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1"/>
              </a:lnSpc>
            </a:pPr>
            <a:r>
              <a:rPr lang="en-US" sz="1972" b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À</a:t>
            </a:r>
          </a:p>
          <a:p>
            <a:pPr>
              <a:lnSpc>
                <a:spcPts val="2761"/>
              </a:lnSpc>
            </a:pPr>
            <a:r>
              <a:rPr lang="en-US" sz="1972" b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NOME DA EMPRESA</a:t>
            </a:r>
            <a:endParaRPr lang="en-US" sz="1972" b="1" dirty="0">
              <a:solidFill>
                <a:srgbClr val="434343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  <a:p>
            <a:pPr>
              <a:lnSpc>
                <a:spcPts val="2761"/>
              </a:lnSpc>
            </a:pPr>
            <a:r>
              <a:rPr lang="en-US" sz="1600" b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Cidade-U</a:t>
            </a:r>
            <a:r>
              <a:rPr lang="en-US" sz="1600" b="1" dirty="0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</a:t>
            </a:r>
            <a:endParaRPr lang="en-US" sz="1600" b="1">
              <a:solidFill>
                <a:srgbClr val="434343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D83C7FC-668E-4A26-DBFA-C002614E3A3B}"/>
              </a:ext>
            </a:extLst>
          </p:cNvPr>
          <p:cNvSpPr txBox="1"/>
          <p:nvPr/>
        </p:nvSpPr>
        <p:spPr>
          <a:xfrm>
            <a:off x="4238583" y="8285010"/>
            <a:ext cx="3049937" cy="11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Aos </a:t>
            </a:r>
            <a:r>
              <a:rPr lang="en-US" sz="1597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cuidados</a:t>
            </a: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Sr. 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(47) *******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E-MAIL@EMAIL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54C4BB7-AAE1-BB3E-FE2A-FDF225C59F5A}"/>
              </a:ext>
            </a:extLst>
          </p:cNvPr>
          <p:cNvSpPr txBox="1"/>
          <p:nvPr/>
        </p:nvSpPr>
        <p:spPr>
          <a:xfrm>
            <a:off x="4267793" y="10240079"/>
            <a:ext cx="2407677" cy="27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Jlle, dia ** de *** de ****</a:t>
            </a:r>
          </a:p>
        </p:txBody>
      </p:sp>
      <p:pic>
        <p:nvPicPr>
          <p:cNvPr id="14" name="Imagem 13" descr="Uma imagem contendo pessoa, no interior, homem, jovem&#10;&#10;O conteúdo gerado por IA pode estar incorreto.">
            <a:extLst>
              <a:ext uri="{FF2B5EF4-FFF2-40B4-BE49-F238E27FC236}">
                <a16:creationId xmlns:a16="http://schemas.microsoft.com/office/drawing/2014/main" id="{F960C751-F1CD-DA4A-0326-1360FC38E6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4" t="-1057" r="44791" b="1057"/>
          <a:stretch>
            <a:fillRect/>
          </a:stretch>
        </p:blipFill>
        <p:spPr>
          <a:xfrm>
            <a:off x="-26269" y="-139700"/>
            <a:ext cx="4077005" cy="10833100"/>
          </a:xfrm>
          <a:prstGeom prst="rect">
            <a:avLst/>
          </a:prstGeom>
        </p:spPr>
      </p:pic>
      <p:grpSp>
        <p:nvGrpSpPr>
          <p:cNvPr id="15" name="Group 4">
            <a:extLst>
              <a:ext uri="{FF2B5EF4-FFF2-40B4-BE49-F238E27FC236}">
                <a16:creationId xmlns:a16="http://schemas.microsoft.com/office/drawing/2014/main" id="{9CFECD36-963E-C5C0-BDBA-CFEED70C8F00}"/>
              </a:ext>
            </a:extLst>
          </p:cNvPr>
          <p:cNvGrpSpPr/>
          <p:nvPr/>
        </p:nvGrpSpPr>
        <p:grpSpPr>
          <a:xfrm>
            <a:off x="0" y="4692251"/>
            <a:ext cx="7556500" cy="2047911"/>
            <a:chOff x="0" y="0"/>
            <a:chExt cx="3563809" cy="802421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AD80AF2-EEA3-B358-E329-EF2A8D8C653C}"/>
                </a:ext>
              </a:extLst>
            </p:cNvPr>
            <p:cNvSpPr/>
            <p:nvPr/>
          </p:nvSpPr>
          <p:spPr>
            <a:xfrm>
              <a:off x="0" y="0"/>
              <a:ext cx="3563809" cy="802421"/>
            </a:xfrm>
            <a:custGeom>
              <a:avLst/>
              <a:gdLst/>
              <a:ahLst/>
              <a:cxnLst/>
              <a:rect l="l" t="t" r="r" b="b"/>
              <a:pathLst>
                <a:path w="3563809" h="802421">
                  <a:moveTo>
                    <a:pt x="0" y="0"/>
                  </a:moveTo>
                  <a:lnTo>
                    <a:pt x="3563809" y="0"/>
                  </a:lnTo>
                  <a:lnTo>
                    <a:pt x="3563809" y="802421"/>
                  </a:lnTo>
                  <a:lnTo>
                    <a:pt x="0" y="802421"/>
                  </a:lnTo>
                  <a:close/>
                </a:path>
              </a:pathLst>
            </a:custGeom>
            <a:solidFill>
              <a:srgbClr val="434343">
                <a:alpha val="42745"/>
              </a:srgbClr>
            </a:solidFill>
          </p:spPr>
        </p:sp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304E5D83-E314-14C2-0CD6-2AAE86D198A6}"/>
                </a:ext>
              </a:extLst>
            </p:cNvPr>
            <p:cNvSpPr txBox="1"/>
            <p:nvPr/>
          </p:nvSpPr>
          <p:spPr>
            <a:xfrm>
              <a:off x="0" y="-28575"/>
              <a:ext cx="3563809" cy="830996"/>
            </a:xfrm>
            <a:prstGeom prst="rect">
              <a:avLst/>
            </a:prstGeom>
          </p:spPr>
          <p:txBody>
            <a:bodyPr lIns="29829" tIns="29829" rIns="29829" bIns="29829" rtlCol="0" anchor="ctr"/>
            <a:lstStyle/>
            <a:p>
              <a:pPr algn="ctr">
                <a:lnSpc>
                  <a:spcPts val="1561"/>
                </a:lnSpc>
              </a:pPr>
              <a:endParaRPr dirty="0"/>
            </a:p>
          </p:txBody>
        </p: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800322FC-BF7A-47D5-8102-649B58DC1610}"/>
              </a:ext>
            </a:extLst>
          </p:cNvPr>
          <p:cNvSpPr txBox="1"/>
          <p:nvPr/>
        </p:nvSpPr>
        <p:spPr>
          <a:xfrm>
            <a:off x="-145911" y="4953649"/>
            <a:ext cx="7848322" cy="1133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200" b="1">
                <a:solidFill>
                  <a:srgbClr val="FFFFFF"/>
                </a:solidFill>
                <a:latin typeface="Montserrat" panose="00000500000000000000" pitchFamily="2" charset="0"/>
                <a:ea typeface="Neue Montreal"/>
                <a:cs typeface="Neue Montreal"/>
                <a:sym typeface="Neue Montreal"/>
              </a:rPr>
              <a:t>PLANO DE MANUTENÇÃO</a:t>
            </a:r>
          </a:p>
          <a:p>
            <a:pPr algn="ctr">
              <a:lnSpc>
                <a:spcPts val="4620"/>
              </a:lnSpc>
            </a:pPr>
            <a:r>
              <a:rPr lang="en-US" sz="3200" b="1">
                <a:solidFill>
                  <a:srgbClr val="FFFFFF"/>
                </a:solidFill>
                <a:latin typeface="Montserrat" panose="00000500000000000000" pitchFamily="2" charset="0"/>
                <a:ea typeface="Neue Montreal"/>
                <a:cs typeface="Neue Montreal"/>
                <a:sym typeface="Neue Montreal"/>
              </a:rPr>
              <a:t>PREVENTIVA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66F7114A-142F-2C68-E6FD-00D4BADBCC7A}"/>
              </a:ext>
            </a:extLst>
          </p:cNvPr>
          <p:cNvSpPr txBox="1"/>
          <p:nvPr/>
        </p:nvSpPr>
        <p:spPr>
          <a:xfrm>
            <a:off x="313489" y="6087357"/>
            <a:ext cx="6929521" cy="53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Neue Montreal"/>
                <a:ea typeface="Neue Montreal"/>
                <a:cs typeface="Neue Montreal"/>
                <a:sym typeface="Neue Montreal"/>
              </a:rPr>
              <a:t>N° ********</a:t>
            </a:r>
          </a:p>
        </p:txBody>
      </p:sp>
    </p:spTree>
    <p:extLst>
      <p:ext uri="{BB962C8B-B14F-4D97-AF65-F5344CB8AC3E}">
        <p14:creationId xmlns:p14="http://schemas.microsoft.com/office/powerpoint/2010/main" val="278527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A87A-B6ED-EB77-4721-A7187656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2CC235BA-9F09-5C1D-FFBA-8BD22680E984}"/>
              </a:ext>
            </a:extLst>
          </p:cNvPr>
          <p:cNvGrpSpPr/>
          <p:nvPr/>
        </p:nvGrpSpPr>
        <p:grpSpPr>
          <a:xfrm>
            <a:off x="273049" y="1224025"/>
            <a:ext cx="467840" cy="233920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2892C2F-A99A-579E-F44E-2397AD5E36CC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9ABC037-FDCF-5FE1-FC3A-200B42CBDE8A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787411A0-5836-75EE-1870-CE594D4E48DC}"/>
              </a:ext>
            </a:extLst>
          </p:cNvPr>
          <p:cNvSpPr txBox="1"/>
          <p:nvPr/>
        </p:nvSpPr>
        <p:spPr>
          <a:xfrm>
            <a:off x="882650" y="1179411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CONDIÇÕES COMERCIAIS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5F67F27-EBC4-E1B7-79E7-1428DA4D4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36" y="-35205"/>
            <a:ext cx="7837736" cy="859247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9AA549FF-9EE9-251B-3A75-337022EC3A43}"/>
              </a:ext>
            </a:extLst>
          </p:cNvPr>
          <p:cNvGrpSpPr/>
          <p:nvPr/>
        </p:nvGrpSpPr>
        <p:grpSpPr>
          <a:xfrm>
            <a:off x="26701" y="10531095"/>
            <a:ext cx="7556500" cy="231978"/>
            <a:chOff x="0" y="0"/>
            <a:chExt cx="3047987" cy="131886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7062DA2-5FDC-33A5-6160-FA6BD1A350FC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297B82AE-D956-1B77-0C24-AF2130B69C92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93BD86F-7299-1E6F-F062-5B500A4D08A2}"/>
              </a:ext>
            </a:extLst>
          </p:cNvPr>
          <p:cNvGrpSpPr/>
          <p:nvPr/>
        </p:nvGrpSpPr>
        <p:grpSpPr>
          <a:xfrm>
            <a:off x="243839" y="3633688"/>
            <a:ext cx="7006283" cy="751647"/>
            <a:chOff x="230659" y="3479368"/>
            <a:chExt cx="7006283" cy="75164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7DC69F7-CFE0-C261-735E-D71F4F860487}"/>
                </a:ext>
              </a:extLst>
            </p:cNvPr>
            <p:cNvSpPr txBox="1"/>
            <p:nvPr/>
          </p:nvSpPr>
          <p:spPr>
            <a:xfrm>
              <a:off x="1033218" y="3523129"/>
              <a:ext cx="6203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</a:pPr>
              <a:r>
                <a:rPr lang="pt-BR" sz="1000" dirty="0">
                  <a:latin typeface="Montserrat" panose="00000500000000000000" pitchFamily="2" charset="0"/>
                </a:rPr>
                <a:t>É parte integrante desta proposta as condições gerais de venda de Planos de Manutenção da Evolução Compressores que segue no link abaixo: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buClr>
                  <a:srgbClr val="00B050"/>
                </a:buClr>
              </a:pPr>
              <a:r>
                <a:rPr lang="pt-BR" sz="1000" dirty="0">
                  <a:latin typeface="Montserrat" panose="00000500000000000000" pitchFamily="2" charset="0"/>
                </a:rPr>
                <a:t>Clique </a:t>
              </a:r>
              <a:r>
                <a:rPr lang="pt-BR" sz="1000" dirty="0">
                  <a:latin typeface="Montserrat" panose="00000500000000000000" pitchFamily="2" charset="0"/>
                  <a:hlinkClick r:id="rId3"/>
                </a:rPr>
                <a:t>aqui</a:t>
              </a:r>
              <a:r>
                <a:rPr lang="pt-BR" sz="1000" dirty="0">
                  <a:latin typeface="Montserrat" panose="00000500000000000000" pitchFamily="2" charset="0"/>
                </a:rPr>
                <a:t> ou aproxime a câmera do seu celular no QR </a:t>
              </a:r>
              <a:r>
                <a:rPr lang="pt-BR" sz="1000" dirty="0" err="1">
                  <a:latin typeface="Montserrat" panose="00000500000000000000" pitchFamily="2" charset="0"/>
                </a:rPr>
                <a:t>Code</a:t>
              </a:r>
              <a:endParaRPr lang="pt-BR" sz="1000" dirty="0">
                <a:latin typeface="Montserrat" panose="00000500000000000000" pitchFamily="2" charset="0"/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3B4BDC0-E7FB-A55D-4C8A-D8D20C291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59" y="3479368"/>
              <a:ext cx="751647" cy="751647"/>
            </a:xfrm>
            <a:prstGeom prst="rect">
              <a:avLst/>
            </a:prstGeom>
          </p:spPr>
        </p:pic>
      </p:grpSp>
      <p:graphicFrame>
        <p:nvGraphicFramePr>
          <p:cNvPr id="6" name="Google Shape;156;p8">
            <a:extLst>
              <a:ext uri="{FF2B5EF4-FFF2-40B4-BE49-F238E27FC236}">
                <a16:creationId xmlns:a16="http://schemas.microsoft.com/office/drawing/2014/main" id="{26076E5B-DD15-5F91-AD34-5717274AA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427428"/>
              </p:ext>
            </p:extLst>
          </p:nvPr>
        </p:nvGraphicFramePr>
        <p:xfrm>
          <a:off x="280089" y="1692477"/>
          <a:ext cx="6781800" cy="176301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000" b="1" u="none" strike="noStrike" cap="none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PLANO DE MANUTENÇÃO </a:t>
                      </a:r>
                      <a:r>
                        <a:rPr lang="pt-BR" sz="1000" b="1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PREVENTIVA</a:t>
                      </a:r>
                      <a:r>
                        <a:rPr lang="pt-BR" sz="1000" b="1" u="none" strike="noStrike" cap="none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 | PMP</a:t>
                      </a:r>
                    </a:p>
                  </a:txBody>
                  <a:tcPr marL="68575" marR="68575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9114"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 contrato é de 24 meses com realização de </a:t>
                      </a:r>
                      <a:r>
                        <a:rPr lang="pt-BR" sz="1000" i="1" baseline="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checklist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 mensal no compressor. O compressor será atendido até o fim do período ou até atingir as horas de duração do contrato, conforme informado na tabela 1; </a:t>
                      </a:r>
                    </a:p>
                    <a:p>
                      <a:pPr marL="171450" lvl="0" indent="-171450" algn="just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endParaRPr lang="pt-BR" sz="1000" baseline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 plano contempla óleo de reposição entre trocas;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1000" baseline="0" dirty="0">
                        <a:solidFill>
                          <a:schemeClr val="tx1"/>
                        </a:solidFill>
                        <a:latin typeface="Montserrat" panose="00000500000000000000" pitchFamily="2" charset="0"/>
                      </a:endParaRPr>
                    </a:p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O </a:t>
                      </a:r>
                      <a:r>
                        <a:rPr lang="pt-BR" sz="1000" i="1" baseline="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checklist</a:t>
                      </a:r>
                      <a:r>
                        <a:rPr lang="pt-BR" sz="1000" i="1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000" i="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é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personalizado para cada equipamento e contempla</a:t>
                      </a:r>
                      <a:r>
                        <a:rPr lang="pt-BR" sz="100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inspeção com aparelhos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de medição termográfica em todo o equipamento, incluindo o painel elétrico e partes mecânicas, além de análise de SPM (</a:t>
                      </a:r>
                      <a:r>
                        <a:rPr lang="pt-BR" sz="1000" baseline="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Shcock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Pulse </a:t>
                      </a:r>
                      <a:r>
                        <a:rPr lang="pt-BR" sz="1000" baseline="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Method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), limpeza estética, relatório com a codificação das peças de manutenções corretivas e </a:t>
                      </a:r>
                      <a:r>
                        <a:rPr lang="pt-BR" sz="1000" baseline="0" dirty="0" err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preventiva’s</a:t>
                      </a:r>
                      <a:r>
                        <a:rPr lang="pt-BR" sz="1000" baseline="0" dirty="0">
                          <a:solidFill>
                            <a:schemeClr val="tx1"/>
                          </a:solidFill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dentro da ISO 9001.</a:t>
                      </a:r>
                    </a:p>
                  </a:txBody>
                  <a:tcPr marL="68575" marR="68575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3">
            <a:extLst>
              <a:ext uri="{FF2B5EF4-FFF2-40B4-BE49-F238E27FC236}">
                <a16:creationId xmlns:a16="http://schemas.microsoft.com/office/drawing/2014/main" id="{AE0CCE3F-6FD0-B44E-9C55-73D098A7ACB7}"/>
              </a:ext>
            </a:extLst>
          </p:cNvPr>
          <p:cNvGrpSpPr/>
          <p:nvPr/>
        </p:nvGrpSpPr>
        <p:grpSpPr>
          <a:xfrm>
            <a:off x="282580" y="4938014"/>
            <a:ext cx="467840" cy="233920"/>
            <a:chOff x="0" y="0"/>
            <a:chExt cx="812800" cy="406400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77466ED9-3DCE-D9A3-742A-17E3AF9C605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EADCF8FB-EDCB-8374-30A7-255B8D33992D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9" name="TextBox 18">
            <a:extLst>
              <a:ext uri="{FF2B5EF4-FFF2-40B4-BE49-F238E27FC236}">
                <a16:creationId xmlns:a16="http://schemas.microsoft.com/office/drawing/2014/main" id="{4B30CEFB-281B-D7F0-0E1A-1DB6AB5D8863}"/>
              </a:ext>
            </a:extLst>
          </p:cNvPr>
          <p:cNvSpPr txBox="1"/>
          <p:nvPr/>
        </p:nvSpPr>
        <p:spPr>
          <a:xfrm>
            <a:off x="873614" y="4865232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BENEFICIOS COMERCIAIS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FE63DB-52C5-5451-5FDA-E211049881C8}"/>
              </a:ext>
            </a:extLst>
          </p:cNvPr>
          <p:cNvSpPr txBox="1"/>
          <p:nvPr/>
        </p:nvSpPr>
        <p:spPr>
          <a:xfrm>
            <a:off x="256684" y="5698450"/>
            <a:ext cx="62431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1100">
                <a:latin typeface="Montserrat" panose="00000500000000000000" pitchFamily="2" charset="0"/>
              </a:rPr>
              <a:t>Atendimento 24 horas/dia, com custo reduzido para Mão de Obra em Manutenções Corretivas dentro e fora de horário comercial (R$ 260,00/hora) de segunda a sexta-feira, sábado considerar acréscimo de 35%, no domingo considerar acréscimo de 50%.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EDA3F1-E8B6-4074-EA80-BEF29843FA5B}"/>
              </a:ext>
            </a:extLst>
          </p:cNvPr>
          <p:cNvSpPr txBox="1"/>
          <p:nvPr/>
        </p:nvSpPr>
        <p:spPr>
          <a:xfrm>
            <a:off x="280089" y="6485049"/>
            <a:ext cx="3947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1100">
                <a:latin typeface="Montserrat" panose="00000500000000000000" pitchFamily="2" charset="0"/>
              </a:rPr>
              <a:t>Frete CIF das peças de preventiva</a:t>
            </a:r>
            <a:r>
              <a:rPr lang="pt-BR" sz="1400">
                <a:latin typeface="Montserrat" panose="00000500000000000000" pitchFamily="2" charset="0"/>
              </a:rPr>
              <a:t>;</a:t>
            </a:r>
            <a:endParaRPr lang="pt-BR" sz="1400" dirty="0">
              <a:latin typeface="Montserrat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438D87-2172-47AC-9078-7971F93A66DC}"/>
              </a:ext>
            </a:extLst>
          </p:cNvPr>
          <p:cNvSpPr txBox="1"/>
          <p:nvPr/>
        </p:nvSpPr>
        <p:spPr>
          <a:xfrm>
            <a:off x="280089" y="6911301"/>
            <a:ext cx="59661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1100">
                <a:latin typeface="Montserrat" panose="00000500000000000000" pitchFamily="2" charset="0"/>
              </a:rPr>
              <a:t>Rescisão contratual instantânea, sem multas, considerando somente o fluxo de caixa das peças já consumidas (equiparando material utilizado).</a:t>
            </a:r>
            <a:endParaRPr lang="pt-BR" sz="1100" dirty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6601711-87B0-80CD-B9BD-30EC4EBFA9A5}"/>
              </a:ext>
            </a:extLst>
          </p:cNvPr>
          <p:cNvSpPr txBox="1"/>
          <p:nvPr/>
        </p:nvSpPr>
        <p:spPr>
          <a:xfrm>
            <a:off x="256684" y="5354903"/>
            <a:ext cx="52031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BR" sz="1100">
                <a:latin typeface="Montserrat" panose="00000500000000000000" pitchFamily="2" charset="0"/>
              </a:rPr>
              <a:t>Prioridade em Atendimentos Emergenciais;</a:t>
            </a:r>
            <a:endParaRPr lang="pt-BR" sz="1100" dirty="0">
              <a:latin typeface="Montserrat" panose="00000500000000000000" pitchFamily="2" charset="0"/>
            </a:endParaRPr>
          </a:p>
        </p:txBody>
      </p:sp>
      <p:graphicFrame>
        <p:nvGraphicFramePr>
          <p:cNvPr id="26" name="Google Shape;157;p8">
            <a:extLst>
              <a:ext uri="{FF2B5EF4-FFF2-40B4-BE49-F238E27FC236}">
                <a16:creationId xmlns:a16="http://schemas.microsoft.com/office/drawing/2014/main" id="{B6CD7FEF-BB29-E55B-F7BC-8401508C3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672988"/>
              </p:ext>
            </p:extLst>
          </p:nvPr>
        </p:nvGraphicFramePr>
        <p:xfrm>
          <a:off x="363150" y="7507227"/>
          <a:ext cx="6820850" cy="24744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2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0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8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9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8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Previsão para homologação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Contrato</a:t>
                      </a:r>
                      <a:endParaRPr lang="pt-BR"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Frete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Condições de pagamento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Impostos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Validade da proposta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5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Imediato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12 meses</a:t>
                      </a:r>
                      <a:endParaRPr lang="pt-BR"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CIF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90 </a:t>
                      </a:r>
                      <a:r>
                        <a:rPr lang="pt-BR" sz="1100" u="none" strike="noStrike" cap="none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ddl</a:t>
                      </a:r>
                      <a:endParaRPr lang="pt-BR"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(depósito</a:t>
                      </a:r>
                      <a:r>
                        <a:rPr lang="pt-BR" sz="1100" u="none" strike="noStrike" cap="non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Arial"/>
                        </a:rPr>
                        <a:t> bancário)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0" u="none" strike="noStrike" cap="non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Inclusos</a:t>
                      </a:r>
                      <a:r>
                        <a:rPr lang="pt-BR" sz="1100" b="0" u="none" strike="noStrike" cap="none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(serviço)</a:t>
                      </a:r>
                      <a:endParaRPr sz="1100" b="0" u="none" strike="noStrike" cap="none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10 dias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02">
                <a:tc grid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Faturamento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  <a:sym typeface="Calibri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7363">
                <a:tc gridSpan="6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Caso sejamos contemplados com o seu pedido de compra, este deverá ser emitido para: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EVOLUCAO COM DE COMPRESSORES E EQUIP LTDA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CNPJ: 07.382.761/0001-02 | Insc. Estadual: 255.034.520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Rua Pedro </a:t>
                      </a:r>
                      <a:r>
                        <a:rPr lang="pt-BR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Robl</a:t>
                      </a: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13 – Colonial | CEP: 89.288-150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São Bento do Sul – SC</a:t>
                      </a: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198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7503" y="4344490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4" y="0"/>
                </a:lnTo>
                <a:lnTo>
                  <a:pt x="163664" y="249392"/>
                </a:lnTo>
                <a:lnTo>
                  <a:pt x="0" y="24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7505" y="4799170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53719" y="4381761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3" y="0"/>
                </a:lnTo>
                <a:lnTo>
                  <a:pt x="163663" y="249393"/>
                </a:lnTo>
                <a:lnTo>
                  <a:pt x="0" y="24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38353" y="4788364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 flipV="1">
            <a:off x="3696717" y="3744249"/>
            <a:ext cx="0" cy="152442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34174" y="1034285"/>
            <a:ext cx="4608974" cy="62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6F6F6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À DISPOSIÇÃO</a:t>
            </a:r>
          </a:p>
          <a:p>
            <a:pPr>
              <a:lnSpc>
                <a:spcPts val="2520"/>
              </a:lnSpc>
            </a:pPr>
            <a:endParaRPr lang="en-US" b="1" dirty="0">
              <a:solidFill>
                <a:srgbClr val="6F6F6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09944" y="1636262"/>
            <a:ext cx="6128010" cy="194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Evolução</a:t>
            </a: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Compressores conta com equipe comercial e técnica altamente qualificada, para fornecimento de produtos, serviços e soluções no consumo de ar comprimido, assim aprimorando o consumo de energia elétrica, a produtividade e as operações dos clientes.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Atualmente a Evolução Compressores conta com duas unidades, sendo uma em São Bento do Sul e outra em Joinville ambas no estado de Santa Catarina.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Estamos no mercado há mais de 40 anos, oferecendo comprometimento, produtividade e inteligência nos negócios dos clientes.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21417" y="3780412"/>
            <a:ext cx="210824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Joinville-SC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851" y="3744247"/>
            <a:ext cx="304286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São Bento do Sul - SC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217" y="4402868"/>
            <a:ext cx="270404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dos suíços, 17210 - Costa e Silva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0088" y="4826015"/>
            <a:ext cx="140223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3455-0337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84286" y="4380331"/>
            <a:ext cx="2289067" cy="40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Pedro Robl, 13 - Colonial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984226" y="4740416"/>
            <a:ext cx="1590096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3635-0222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5990" y="5963877"/>
            <a:ext cx="6128010" cy="85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Agradecemos a oportunidade e vossa atenção à nossa proposta técnica e comercial referente a fornecimento de equipamentos para geração de ar comprimido.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5990" y="6923997"/>
            <a:ext cx="6324722" cy="8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Desde já ficamos à disposição para esclarecimentos de quaisquer dúvidas ou para o fornecimento de informações adicionais que se fizerem necessárias.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93027" y="7701685"/>
            <a:ext cx="6324722" cy="150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Atenciosamente,</a:t>
            </a:r>
          </a:p>
          <a:p>
            <a:pPr>
              <a:lnSpc>
                <a:spcPts val="1675"/>
              </a:lnSpc>
            </a:pPr>
            <a:endParaRPr lang="en-US" sz="1196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Nome Sobrenome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Consultor Técnico de Vendas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(47) 00000</a:t>
            </a:r>
          </a:p>
          <a:p>
            <a:pPr>
              <a:lnSpc>
                <a:spcPts val="1675"/>
              </a:lnSpc>
            </a:pPr>
            <a:r>
              <a:rPr lang="en-US" sz="1196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mailto:tavares@evolucaocompressores.com.br"/>
              </a:rPr>
              <a:t>email@evolucaocompressores.com.br</a:t>
            </a:r>
            <a:r>
              <a:rPr lang="en-US" sz="119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D45A9AA0-0CD1-0BDD-757A-35EB263744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0" y="63341"/>
            <a:ext cx="7721090" cy="859247"/>
          </a:xfrm>
          <a:prstGeom prst="rect">
            <a:avLst/>
          </a:prstGeom>
        </p:spPr>
      </p:pic>
      <p:grpSp>
        <p:nvGrpSpPr>
          <p:cNvPr id="37" name="Group 8">
            <a:extLst>
              <a:ext uri="{FF2B5EF4-FFF2-40B4-BE49-F238E27FC236}">
                <a16:creationId xmlns:a16="http://schemas.microsoft.com/office/drawing/2014/main" id="{B759946D-2671-2B1B-C8CC-50F6CBEAA6EB}"/>
              </a:ext>
            </a:extLst>
          </p:cNvPr>
          <p:cNvGrpSpPr/>
          <p:nvPr/>
        </p:nvGrpSpPr>
        <p:grpSpPr>
          <a:xfrm>
            <a:off x="26701" y="10531095"/>
            <a:ext cx="7556500" cy="231978"/>
            <a:chOff x="0" y="0"/>
            <a:chExt cx="3047987" cy="131886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3F618C73-BA98-2F9D-BA3F-38F966DD3ECA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2D11CBD2-039E-6F1D-9F41-91A7C684FE1A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pic>
        <p:nvPicPr>
          <p:cNvPr id="7" name="Imagem 6">
            <a:hlinkClick r:id="rId8" tooltip="Visite nosso website"/>
            <a:extLst>
              <a:ext uri="{FF2B5EF4-FFF2-40B4-BE49-F238E27FC236}">
                <a16:creationId xmlns:a16="http://schemas.microsoft.com/office/drawing/2014/main" id="{3D93D68E-F970-3A63-356E-0A543889E4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87" y="9761546"/>
            <a:ext cx="655158" cy="655158"/>
          </a:xfrm>
          <a:prstGeom prst="rect">
            <a:avLst/>
          </a:prstGeom>
        </p:spPr>
      </p:pic>
      <p:pic>
        <p:nvPicPr>
          <p:cNvPr id="8" name="Imagem 7">
            <a:hlinkClick r:id="rId10" tooltip="Vídeo Institucional"/>
            <a:extLst>
              <a:ext uri="{FF2B5EF4-FFF2-40B4-BE49-F238E27FC236}">
                <a16:creationId xmlns:a16="http://schemas.microsoft.com/office/drawing/2014/main" id="{B545C0BC-B736-AF42-57B1-CB0C4C7F84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15" y="10060228"/>
            <a:ext cx="369574" cy="335547"/>
          </a:xfrm>
          <a:prstGeom prst="rect">
            <a:avLst/>
          </a:prstGeom>
        </p:spPr>
      </p:pic>
      <p:pic>
        <p:nvPicPr>
          <p:cNvPr id="9" name="Imagem 8">
            <a:hlinkClick r:id="rId12"/>
            <a:extLst>
              <a:ext uri="{FF2B5EF4-FFF2-40B4-BE49-F238E27FC236}">
                <a16:creationId xmlns:a16="http://schemas.microsoft.com/office/drawing/2014/main" id="{9AFDA374-F51B-23A7-3BB7-D2A9736D0F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90" y="10045516"/>
            <a:ext cx="322849" cy="322849"/>
          </a:xfrm>
          <a:prstGeom prst="rect">
            <a:avLst/>
          </a:prstGeom>
        </p:spPr>
      </p:pic>
      <p:pic>
        <p:nvPicPr>
          <p:cNvPr id="10" name="Imagem 9">
            <a:hlinkClick r:id="rId14"/>
            <a:extLst>
              <a:ext uri="{FF2B5EF4-FFF2-40B4-BE49-F238E27FC236}">
                <a16:creationId xmlns:a16="http://schemas.microsoft.com/office/drawing/2014/main" id="{C0F489C3-0DFE-8CA1-6C5E-63B8C333C47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47" y="10038107"/>
            <a:ext cx="322849" cy="322849"/>
          </a:xfrm>
          <a:prstGeom prst="rect">
            <a:avLst/>
          </a:prstGeom>
        </p:spPr>
      </p:pic>
      <p:pic>
        <p:nvPicPr>
          <p:cNvPr id="12" name="Imagem 11">
            <a:hlinkClick r:id="rId16"/>
            <a:extLst>
              <a:ext uri="{FF2B5EF4-FFF2-40B4-BE49-F238E27FC236}">
                <a16:creationId xmlns:a16="http://schemas.microsoft.com/office/drawing/2014/main" id="{EA39E9B4-DCD7-3E8E-9AE1-4191CEDEEB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50" y="10034002"/>
            <a:ext cx="322849" cy="322849"/>
          </a:xfrm>
          <a:prstGeom prst="rect">
            <a:avLst/>
          </a:prstGeom>
        </p:spPr>
      </p:pic>
      <p:pic>
        <p:nvPicPr>
          <p:cNvPr id="32" name="Imagem 31">
            <a:hlinkClick r:id="rId18"/>
            <a:extLst>
              <a:ext uri="{FF2B5EF4-FFF2-40B4-BE49-F238E27FC236}">
                <a16:creationId xmlns:a16="http://schemas.microsoft.com/office/drawing/2014/main" id="{1B9010D1-8235-DB82-C61C-8E5382E7B5D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47" y="10051919"/>
            <a:ext cx="341088" cy="34108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2DF0720F-3AF5-E59C-4B39-22150649A395}"/>
              </a:ext>
            </a:extLst>
          </p:cNvPr>
          <p:cNvSpPr txBox="1"/>
          <p:nvPr/>
        </p:nvSpPr>
        <p:spPr>
          <a:xfrm>
            <a:off x="4184286" y="9468276"/>
            <a:ext cx="387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>
                <a:latin typeface="Montserrat" panose="00000500000000000000" pitchFamily="2" charset="0"/>
                <a:cs typeface="Aharoni" panose="02010803020104030203" pitchFamily="2" charset="-79"/>
              </a:rPr>
              <a:t>Conecte-se com a gente:</a:t>
            </a:r>
            <a:endParaRPr lang="pt-BR" sz="14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501650" y="1384300"/>
            <a:ext cx="4608974" cy="37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QUEM SOMOS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8F7C4B60-BE84-21AE-B3F4-37343949971D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2E6687D-F0AF-7EA2-DA69-8AC8B88B8823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1E1CA844-6D19-1296-173F-08A4E8FFC5F6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236429DE-A47B-D23B-4EEC-C447CB2B3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74622"/>
            <a:ext cx="7432350" cy="859247"/>
          </a:xfrm>
          <a:prstGeom prst="rect">
            <a:avLst/>
          </a:prstGeom>
        </p:spPr>
      </p:pic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1441BDF2-F0A1-CB38-D586-271D559378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8354" r="2796" b="9962"/>
          <a:stretch>
            <a:fillRect/>
          </a:stretch>
        </p:blipFill>
        <p:spPr>
          <a:xfrm>
            <a:off x="349250" y="1824057"/>
            <a:ext cx="6369050" cy="3748827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DC040923-3EE6-877E-D562-A88791311F96}"/>
              </a:ext>
            </a:extLst>
          </p:cNvPr>
          <p:cNvSpPr txBox="1"/>
          <p:nvPr/>
        </p:nvSpPr>
        <p:spPr>
          <a:xfrm>
            <a:off x="958850" y="6137882"/>
            <a:ext cx="4608974" cy="35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PRONTOS PARA LHE ATENDER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0CC05124-9236-0948-8E67-AADE3896BF9E}"/>
              </a:ext>
            </a:extLst>
          </p:cNvPr>
          <p:cNvGrpSpPr/>
          <p:nvPr/>
        </p:nvGrpSpPr>
        <p:grpSpPr>
          <a:xfrm>
            <a:off x="500379" y="6276326"/>
            <a:ext cx="374337" cy="187168"/>
            <a:chOff x="0" y="0"/>
            <a:chExt cx="812800" cy="406400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3459523D-08F1-3BB2-B33C-8C6EE81BD877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FC75DBE-CFFE-0911-742E-F94C87F639D2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pic>
        <p:nvPicPr>
          <p:cNvPr id="3" name="Imagem 2" descr="Interface gráfica do usuário, Diagrama, Aplicativo&#10;&#10;O conteúdo gerado por IA pode estar incorreto.">
            <a:extLst>
              <a:ext uri="{FF2B5EF4-FFF2-40B4-BE49-F238E27FC236}">
                <a16:creationId xmlns:a16="http://schemas.microsoft.com/office/drawing/2014/main" id="{1CDD80A1-9052-6421-215F-6C99260CB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t="11804" r="19258"/>
          <a:stretch>
            <a:fillRect/>
          </a:stretch>
        </p:blipFill>
        <p:spPr>
          <a:xfrm>
            <a:off x="1229288" y="6679073"/>
            <a:ext cx="4608974" cy="37488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17B7A-85E9-FD8D-9E46-FB02EEB4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>
            <a:extLst>
              <a:ext uri="{FF2B5EF4-FFF2-40B4-BE49-F238E27FC236}">
                <a16:creationId xmlns:a16="http://schemas.microsoft.com/office/drawing/2014/main" id="{9719D71C-A9E3-B3F3-E30A-E77070E4495B}"/>
              </a:ext>
            </a:extLst>
          </p:cNvPr>
          <p:cNvSpPr/>
          <p:nvPr/>
        </p:nvSpPr>
        <p:spPr>
          <a:xfrm>
            <a:off x="409731" y="2423672"/>
            <a:ext cx="6538758" cy="6785504"/>
          </a:xfrm>
          <a:custGeom>
            <a:avLst/>
            <a:gdLst/>
            <a:ahLst/>
            <a:cxnLst/>
            <a:rect l="l" t="t" r="r" b="b"/>
            <a:pathLst>
              <a:path w="6538758" h="6785504">
                <a:moveTo>
                  <a:pt x="0" y="0"/>
                </a:moveTo>
                <a:lnTo>
                  <a:pt x="6538759" y="0"/>
                </a:lnTo>
                <a:lnTo>
                  <a:pt x="6538759" y="6785504"/>
                </a:lnTo>
                <a:lnTo>
                  <a:pt x="0" y="67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D3B3288-5ABA-2930-6C79-9DB285ED6D37}"/>
              </a:ext>
            </a:extLst>
          </p:cNvPr>
          <p:cNvSpPr txBox="1"/>
          <p:nvPr/>
        </p:nvSpPr>
        <p:spPr>
          <a:xfrm>
            <a:off x="494992" y="1082845"/>
            <a:ext cx="4608974" cy="37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CASES DE SUCESSO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E5DAC2D-20F4-52A6-A6B1-442C127350AD}"/>
              </a:ext>
            </a:extLst>
          </p:cNvPr>
          <p:cNvSpPr txBox="1"/>
          <p:nvPr/>
        </p:nvSpPr>
        <p:spPr>
          <a:xfrm>
            <a:off x="494992" y="1639245"/>
            <a:ext cx="6639246" cy="23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Lista de clientes atendidos pela Evolução Compressores:</a:t>
            </a:r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58DF041F-A44F-839D-59BC-D14983A6D9E2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4A0BD4F-8E68-4B7B-AA10-404FDF5783D3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40E60838-053D-9465-247A-C0A608C6646E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F4D3290E-62B3-BD0F-6FA3-E8C3F81ECA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370" y="39940"/>
            <a:ext cx="7870870" cy="8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4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9D56EE99-3254-F412-5942-7134C214F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0" y="86804"/>
            <a:ext cx="7589210" cy="859247"/>
          </a:xfrm>
          <a:prstGeom prst="rect">
            <a:avLst/>
          </a:prstGeom>
        </p:spPr>
      </p:pic>
      <p:grpSp>
        <p:nvGrpSpPr>
          <p:cNvPr id="26" name="Group 8">
            <a:extLst>
              <a:ext uri="{FF2B5EF4-FFF2-40B4-BE49-F238E27FC236}">
                <a16:creationId xmlns:a16="http://schemas.microsoft.com/office/drawing/2014/main" id="{00392FE6-05E4-F5DB-7071-0F191DF1C8CE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04BD4FC0-BCB7-0FE6-5F03-C3D7BFA7AB93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B7F566EC-2360-657F-E1BC-B4F765A1ACEB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7" name="Group 13">
            <a:extLst>
              <a:ext uri="{FF2B5EF4-FFF2-40B4-BE49-F238E27FC236}">
                <a16:creationId xmlns:a16="http://schemas.microsoft.com/office/drawing/2014/main" id="{835C5606-9D23-1BFB-800F-900679C0AE3F}"/>
              </a:ext>
            </a:extLst>
          </p:cNvPr>
          <p:cNvGrpSpPr/>
          <p:nvPr/>
        </p:nvGrpSpPr>
        <p:grpSpPr>
          <a:xfrm>
            <a:off x="406872" y="1420616"/>
            <a:ext cx="374337" cy="187168"/>
            <a:chOff x="0" y="0"/>
            <a:chExt cx="812800" cy="406400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4D14B029-5BFB-0B1A-0ED4-FD0FB42B343D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697193E-82BC-51F7-CCED-9590AF4FE137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2" name="TextBox 14">
            <a:extLst>
              <a:ext uri="{FF2B5EF4-FFF2-40B4-BE49-F238E27FC236}">
                <a16:creationId xmlns:a16="http://schemas.microsoft.com/office/drawing/2014/main" id="{AAA6F2A7-AA02-291C-AD77-4343CDD7B37F}"/>
              </a:ext>
            </a:extLst>
          </p:cNvPr>
          <p:cNvSpPr txBox="1"/>
          <p:nvPr/>
        </p:nvSpPr>
        <p:spPr>
          <a:xfrm>
            <a:off x="958850" y="1293814"/>
            <a:ext cx="4608974" cy="35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MANUTENÇÃO PREVENTIVA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E8B08C-CE6E-BB99-F381-61B8F8EE0A33}"/>
              </a:ext>
            </a:extLst>
          </p:cNvPr>
          <p:cNvSpPr txBox="1"/>
          <p:nvPr/>
        </p:nvSpPr>
        <p:spPr>
          <a:xfrm>
            <a:off x="389712" y="1710487"/>
            <a:ext cx="6519401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A Manutenção Preventiva é a melhor forma de garantir o </a:t>
            </a:r>
            <a:r>
              <a:rPr lang="pt-BR" sz="1200" b="1">
                <a:solidFill>
                  <a:srgbClr val="000000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pleno funcionamento</a:t>
            </a:r>
            <a:r>
              <a:rPr lang="pt-BR" sz="1200">
                <a:solidFill>
                  <a:srgbClr val="000000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de equipamentos. A Evolução Compressores se tornou especialista neste segmento, onde oferecemos um modelo completo de plano preventivo com produtos únicos e com muitos opcionais de exclusividade.</a:t>
            </a:r>
            <a:endParaRPr lang="pt-BR" sz="1200" dirty="0">
              <a:solidFill>
                <a:srgbClr val="000000"/>
              </a:solidFill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15" name="Group 13">
            <a:extLst>
              <a:ext uri="{FF2B5EF4-FFF2-40B4-BE49-F238E27FC236}">
                <a16:creationId xmlns:a16="http://schemas.microsoft.com/office/drawing/2014/main" id="{BC529E43-28FC-AD15-0486-1C1C3D3DAB6C}"/>
              </a:ext>
            </a:extLst>
          </p:cNvPr>
          <p:cNvGrpSpPr/>
          <p:nvPr/>
        </p:nvGrpSpPr>
        <p:grpSpPr>
          <a:xfrm>
            <a:off x="389712" y="3213100"/>
            <a:ext cx="374337" cy="187168"/>
            <a:chOff x="0" y="0"/>
            <a:chExt cx="812800" cy="406400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69FAB54-36C4-B14E-D5BD-ED5AB65B19EB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E5BE592E-AC11-7177-D486-67308D072DD2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4">
            <a:extLst>
              <a:ext uri="{FF2B5EF4-FFF2-40B4-BE49-F238E27FC236}">
                <a16:creationId xmlns:a16="http://schemas.microsoft.com/office/drawing/2014/main" id="{E78351F2-06D7-B8DE-B49E-3ABD27ED216C}"/>
              </a:ext>
            </a:extLst>
          </p:cNvPr>
          <p:cNvSpPr txBox="1"/>
          <p:nvPr/>
        </p:nvSpPr>
        <p:spPr>
          <a:xfrm>
            <a:off x="895350" y="3073273"/>
            <a:ext cx="6625900" cy="3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POR QUE ESCOLHER A EVOLUÇÃO COMPRESSORES?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0B1212B-E125-EFED-6E91-A097AD29A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" y="3860705"/>
            <a:ext cx="7010400" cy="398104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172DAF0-A3F4-D082-7388-7B264EA6419D}"/>
              </a:ext>
            </a:extLst>
          </p:cNvPr>
          <p:cNvSpPr txBox="1"/>
          <p:nvPr/>
        </p:nvSpPr>
        <p:spPr>
          <a:xfrm>
            <a:off x="389712" y="7340623"/>
            <a:ext cx="6625900" cy="2554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kern="1200">
              <a:solidFill>
                <a:prstClr val="black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kern="1200">
              <a:solidFill>
                <a:prstClr val="black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kern="1200">
              <a:solidFill>
                <a:prstClr val="black"/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Vale destacar que nosso foco é lhe atender preventivamente, desta forma, nossos diferenciais se destacam muito para que nossos clientes mantenham suas gerações de ar comprimido de forma </a:t>
            </a:r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segura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, praticamente </a:t>
            </a:r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neutralizando intervenções corretivas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. Além disso, o plano de manutenção preventiva promove previsibilidade financeira, visto que todos os custos com manutenções preventivas são rateados em mensalidades com valores e períodos fixos, sem surpresas.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389712" y="1400424"/>
            <a:ext cx="374337" cy="187168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469D1465-FCB0-19F6-0B2B-5FA5EEF1A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50" y="-79497"/>
            <a:ext cx="7737150" cy="859247"/>
          </a:xfrm>
          <a:prstGeom prst="rect">
            <a:avLst/>
          </a:prstGeom>
        </p:spPr>
      </p:pic>
      <p:grpSp>
        <p:nvGrpSpPr>
          <p:cNvPr id="25" name="Group 8">
            <a:extLst>
              <a:ext uri="{FF2B5EF4-FFF2-40B4-BE49-F238E27FC236}">
                <a16:creationId xmlns:a16="http://schemas.microsoft.com/office/drawing/2014/main" id="{418FDBA1-DF8F-CEA9-7C91-65D78750C4EB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9402534-480B-EE0E-7680-84BB3722A4EB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9F5E098C-FCAD-E910-E75B-2E648CBBEBB6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34" name="TextBox 14">
            <a:extLst>
              <a:ext uri="{FF2B5EF4-FFF2-40B4-BE49-F238E27FC236}">
                <a16:creationId xmlns:a16="http://schemas.microsoft.com/office/drawing/2014/main" id="{B509331E-FFCF-9329-19E5-5F00F3295D58}"/>
              </a:ext>
            </a:extLst>
          </p:cNvPr>
          <p:cNvSpPr txBox="1"/>
          <p:nvPr/>
        </p:nvSpPr>
        <p:spPr>
          <a:xfrm>
            <a:off x="847132" y="1309815"/>
            <a:ext cx="4608974" cy="35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DIFERENCIAIS</a:t>
            </a:r>
          </a:p>
        </p:txBody>
      </p:sp>
      <p:sp>
        <p:nvSpPr>
          <p:cNvPr id="36" name="Retângulo de cantos arredondados 5">
            <a:extLst>
              <a:ext uri="{FF2B5EF4-FFF2-40B4-BE49-F238E27FC236}">
                <a16:creationId xmlns:a16="http://schemas.microsoft.com/office/drawing/2014/main" id="{21213775-D331-003C-CCC2-653A26A78C77}"/>
              </a:ext>
            </a:extLst>
          </p:cNvPr>
          <p:cNvSpPr/>
          <p:nvPr/>
        </p:nvSpPr>
        <p:spPr>
          <a:xfrm>
            <a:off x="2711450" y="2195105"/>
            <a:ext cx="4336659" cy="5359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dirty="0">
                <a:solidFill>
                  <a:schemeClr val="tx1"/>
                </a:solidFill>
                <a:latin typeface="Montserrat" panose="00000500000000000000" pitchFamily="2" charset="0"/>
              </a:rPr>
              <a:t>TERMOGRAFIA</a:t>
            </a:r>
          </a:p>
        </p:txBody>
      </p:sp>
      <p:pic>
        <p:nvPicPr>
          <p:cNvPr id="37" name="Picture 2" descr="Thermography for plant inspections | InfraTec">
            <a:extLst>
              <a:ext uri="{FF2B5EF4-FFF2-40B4-BE49-F238E27FC236}">
                <a16:creationId xmlns:a16="http://schemas.microsoft.com/office/drawing/2014/main" id="{4D2DB6E1-35CE-09C2-D0B3-D3436FBF1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 b="9804"/>
          <a:stretch/>
        </p:blipFill>
        <p:spPr bwMode="auto">
          <a:xfrm>
            <a:off x="284486" y="2089224"/>
            <a:ext cx="2917962" cy="17140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17E1C9-2677-D75A-506E-ED29E98807DE}"/>
              </a:ext>
            </a:extLst>
          </p:cNvPr>
          <p:cNvSpPr txBox="1"/>
          <p:nvPr/>
        </p:nvSpPr>
        <p:spPr>
          <a:xfrm>
            <a:off x="3170314" y="2990668"/>
            <a:ext cx="3975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>
                <a:latin typeface="Montserrat" panose="00000500000000000000" pitchFamily="2" charset="0"/>
              </a:rPr>
              <a:t>Este serviço tem como objetivo diagnosticar possíveis problemas que possam resultar em paradas de máquinas. Por meio da análise termográfica, obtemos informações a respeito da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E0B1B37-9564-DC94-3C65-491B5B5FAAC0}"/>
              </a:ext>
            </a:extLst>
          </p:cNvPr>
          <p:cNvSpPr txBox="1"/>
          <p:nvPr/>
        </p:nvSpPr>
        <p:spPr>
          <a:xfrm>
            <a:off x="320741" y="3798510"/>
            <a:ext cx="6727368" cy="89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</a:rPr>
              <a:t>temperatura de painéis elétricos, partes móveis, motores e inversores para que se possa saber antecipadamente o momento certo da intervenção, evitando paradas inesperadas e custos elevados de manutenção corretiva.  </a:t>
            </a:r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42" name="Retângulo de cantos arredondados 6">
            <a:extLst>
              <a:ext uri="{FF2B5EF4-FFF2-40B4-BE49-F238E27FC236}">
                <a16:creationId xmlns:a16="http://schemas.microsoft.com/office/drawing/2014/main" id="{D719F7DE-FC4B-A873-E88E-78C8360D5AFA}"/>
              </a:ext>
            </a:extLst>
          </p:cNvPr>
          <p:cNvSpPr/>
          <p:nvPr/>
        </p:nvSpPr>
        <p:spPr>
          <a:xfrm>
            <a:off x="320741" y="5122185"/>
            <a:ext cx="3997056" cy="4983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  <a:latin typeface="Montserrat" panose="00000500000000000000" pitchFamily="2" charset="0"/>
              </a:rPr>
              <a:t>SPM – SHOCK PULSE METHOD</a:t>
            </a:r>
          </a:p>
        </p:txBody>
      </p:sp>
      <p:pic>
        <p:nvPicPr>
          <p:cNvPr id="43" name="Picture 2" descr="Northeast&amp;#39;s source for the finest air compressors and air system  accessories - Air Compressor Engineering">
            <a:extLst>
              <a:ext uri="{FF2B5EF4-FFF2-40B4-BE49-F238E27FC236}">
                <a16:creationId xmlns:a16="http://schemas.microsoft.com/office/drawing/2014/main" id="{7FA598C3-9236-413F-4BC5-A2E35B37D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4931"/>
          <a:stretch/>
        </p:blipFill>
        <p:spPr bwMode="auto">
          <a:xfrm>
            <a:off x="4227472" y="5066853"/>
            <a:ext cx="2917962" cy="16859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FC159C6D-F50F-056A-C0B8-B4741157A7F1}"/>
              </a:ext>
            </a:extLst>
          </p:cNvPr>
          <p:cNvSpPr txBox="1"/>
          <p:nvPr/>
        </p:nvSpPr>
        <p:spPr>
          <a:xfrm>
            <a:off x="284486" y="5719436"/>
            <a:ext cx="3870960" cy="1572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</a:rPr>
              <a:t>Já nossa ferramenta de Shock Pulse Method permite pegar por amostragem os gráficos de vibração dos rolamentos, tanto da unidade compressora como também dos rolamentos do</a:t>
            </a:r>
            <a:br>
              <a:rPr lang="pt-BR" sz="1800"/>
            </a:br>
            <a:endParaRPr lang="pt-BR" sz="1800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F55BFE4-D69E-8912-2EC0-739144648826}"/>
              </a:ext>
            </a:extLst>
          </p:cNvPr>
          <p:cNvSpPr txBox="1"/>
          <p:nvPr/>
        </p:nvSpPr>
        <p:spPr>
          <a:xfrm>
            <a:off x="298456" y="6902829"/>
            <a:ext cx="6846978" cy="1169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</a:rPr>
              <a:t>ventilador e motor principal. Com esta informação em tempo hábil, podemos programar uma manutenção de substituição dos rolamentos com tranquilidade, programando a substituição dos rolamentos no momento certo, com segurança e não oferecendo maiores dores de cabeças com manutenções corretivas. </a:t>
            </a:r>
            <a:endParaRPr lang="pt-BR" sz="12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46FB-CC7B-24BE-1776-99966BAC3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A37B6E4B-3E70-56AF-DEE8-FB7F7C30968C}"/>
              </a:ext>
            </a:extLst>
          </p:cNvPr>
          <p:cNvGrpSpPr/>
          <p:nvPr/>
        </p:nvGrpSpPr>
        <p:grpSpPr>
          <a:xfrm>
            <a:off x="389712" y="1400424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CC8F058-D699-8B53-C7F7-558175674203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D1132C1C-A53F-71FD-6779-F6A2069FF7FC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22F79A0D-91EC-02DE-13CB-BB548315B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50" y="-79497"/>
            <a:ext cx="7737150" cy="859247"/>
          </a:xfrm>
          <a:prstGeom prst="rect">
            <a:avLst/>
          </a:prstGeom>
        </p:spPr>
      </p:pic>
      <p:grpSp>
        <p:nvGrpSpPr>
          <p:cNvPr id="25" name="Group 8">
            <a:extLst>
              <a:ext uri="{FF2B5EF4-FFF2-40B4-BE49-F238E27FC236}">
                <a16:creationId xmlns:a16="http://schemas.microsoft.com/office/drawing/2014/main" id="{F4BD4DBF-E2AF-4DF6-35E6-FFFDCE72FBB8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3406366-3186-8193-53D2-4E5F3D8207FA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24B7C607-DDCB-FF41-4FB1-741AE78F9552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34" name="TextBox 14">
            <a:extLst>
              <a:ext uri="{FF2B5EF4-FFF2-40B4-BE49-F238E27FC236}">
                <a16:creationId xmlns:a16="http://schemas.microsoft.com/office/drawing/2014/main" id="{15743064-4E3E-B965-E814-EA168594A7D1}"/>
              </a:ext>
            </a:extLst>
          </p:cNvPr>
          <p:cNvSpPr txBox="1"/>
          <p:nvPr/>
        </p:nvSpPr>
        <p:spPr>
          <a:xfrm>
            <a:off x="847132" y="1309815"/>
            <a:ext cx="4608974" cy="35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DIFERENCIAIS</a:t>
            </a:r>
          </a:p>
        </p:txBody>
      </p:sp>
      <p:sp>
        <p:nvSpPr>
          <p:cNvPr id="2" name="Retângulo de cantos arredondados 6">
            <a:extLst>
              <a:ext uri="{FF2B5EF4-FFF2-40B4-BE49-F238E27FC236}">
                <a16:creationId xmlns:a16="http://schemas.microsoft.com/office/drawing/2014/main" id="{B0029B3F-960E-80B3-BA2D-F18AD1D00E3D}"/>
              </a:ext>
            </a:extLst>
          </p:cNvPr>
          <p:cNvSpPr/>
          <p:nvPr/>
        </p:nvSpPr>
        <p:spPr>
          <a:xfrm>
            <a:off x="418922" y="1996334"/>
            <a:ext cx="4334688" cy="4983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  <a:latin typeface="Montserrat" panose="00000500000000000000" pitchFamily="2" charset="0"/>
              </a:rPr>
              <a:t>ATENDIMENTO TÉCNICO 24H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193189-4790-B59D-02D7-B98C691334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64" y="1940034"/>
            <a:ext cx="2876610" cy="1910584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E313D97-8219-8127-E3D8-CEC3285FE337}"/>
              </a:ext>
            </a:extLst>
          </p:cNvPr>
          <p:cNvSpPr txBox="1"/>
          <p:nvPr/>
        </p:nvSpPr>
        <p:spPr>
          <a:xfrm>
            <a:off x="398748" y="2514563"/>
            <a:ext cx="3786448" cy="144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</a:rPr>
              <a:t>Atendimento técnico 24 horas por dia 7 dias na semana, com equipe técnica especializada e pronta para atendimentos emergenciais. Onde clientes contratados sempre possuem prioridade.</a:t>
            </a:r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6" name="Retângulo de cantos arredondados 5">
            <a:extLst>
              <a:ext uri="{FF2B5EF4-FFF2-40B4-BE49-F238E27FC236}">
                <a16:creationId xmlns:a16="http://schemas.microsoft.com/office/drawing/2014/main" id="{852C0485-D505-6BF4-99CD-64F6ECF08091}"/>
              </a:ext>
            </a:extLst>
          </p:cNvPr>
          <p:cNvSpPr/>
          <p:nvPr/>
        </p:nvSpPr>
        <p:spPr>
          <a:xfrm>
            <a:off x="2511295" y="4125612"/>
            <a:ext cx="4699579" cy="53594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>
                <a:solidFill>
                  <a:schemeClr val="tx1"/>
                </a:solidFill>
                <a:latin typeface="Montserrat" panose="00000500000000000000" pitchFamily="2" charset="0"/>
              </a:rPr>
              <a:t>ANTIRROTATIVIDADE TÉCNICA</a:t>
            </a:r>
            <a:endParaRPr lang="pt-BR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82E283-9E8E-A991-0E28-51A77C7002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" y="4106094"/>
            <a:ext cx="2517402" cy="2021720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FFEADA9-EDC7-ED27-627B-7091E7E6EF1F}"/>
              </a:ext>
            </a:extLst>
          </p:cNvPr>
          <p:cNvSpPr txBox="1"/>
          <p:nvPr/>
        </p:nvSpPr>
        <p:spPr>
          <a:xfrm>
            <a:off x="2945636" y="4776024"/>
            <a:ext cx="4310004" cy="144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</a:rPr>
              <a:t>Possuímos controle da equipe técnica que atende cada cliente. O que nos permite centralizar o mesmo técnico nas visitas e atendimentos, do início ao fim da vigência do plano, afim de prezar informações e criar relacionamento único com o cliente.</a:t>
            </a:r>
            <a:endParaRPr lang="pt-BR" sz="1200" dirty="0">
              <a:latin typeface="Montserrat" panose="00000500000000000000" pitchFamily="2" charset="0"/>
            </a:endParaRPr>
          </a:p>
        </p:txBody>
      </p:sp>
      <p:sp>
        <p:nvSpPr>
          <p:cNvPr id="10" name="Retângulo de cantos arredondados 5">
            <a:extLst>
              <a:ext uri="{FF2B5EF4-FFF2-40B4-BE49-F238E27FC236}">
                <a16:creationId xmlns:a16="http://schemas.microsoft.com/office/drawing/2014/main" id="{D040144A-D9E4-3E65-70A6-4D72F5BF1E02}"/>
              </a:ext>
            </a:extLst>
          </p:cNvPr>
          <p:cNvSpPr/>
          <p:nvPr/>
        </p:nvSpPr>
        <p:spPr>
          <a:xfrm>
            <a:off x="418922" y="6445367"/>
            <a:ext cx="5066394" cy="65562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  <a:latin typeface="Montserrat" panose="00000500000000000000" pitchFamily="2" charset="0"/>
              </a:rPr>
              <a:t>MONITORAMENTO REMOTO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D72599E-2164-65FF-4E31-EA216EC2A0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22" y="6491002"/>
            <a:ext cx="1391684" cy="47584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C524D49-1717-026A-212A-2494FA77AEF2}"/>
              </a:ext>
            </a:extLst>
          </p:cNvPr>
          <p:cNvSpPr/>
          <p:nvPr/>
        </p:nvSpPr>
        <p:spPr>
          <a:xfrm>
            <a:off x="418922" y="7280493"/>
            <a:ext cx="6791952" cy="2688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D838FA2-610C-43D4-700E-A470A5109D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" y="7251700"/>
            <a:ext cx="2904777" cy="290477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7AC5EA1-3262-EFD9-090D-081975B59E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20" y="8294282"/>
            <a:ext cx="818890" cy="8188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52DA690-3F53-91A8-B6D0-2BD14E1071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61" y="8058029"/>
            <a:ext cx="2182346" cy="113372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FF9FC07-AB3F-9A21-1CF2-49DE1F70DE69}"/>
              </a:ext>
            </a:extLst>
          </p:cNvPr>
          <p:cNvSpPr txBox="1"/>
          <p:nvPr/>
        </p:nvSpPr>
        <p:spPr>
          <a:xfrm>
            <a:off x="3253531" y="7363482"/>
            <a:ext cx="3870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Monitoramento através de portal na web e de aplicativo no seu smartphone.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C4A86CD-BB81-E8BA-3C6B-D746930153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68653">
            <a:off x="2609680" y="7590074"/>
            <a:ext cx="419755" cy="41975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4F3FA4-EEAC-2D3C-4EAD-97E10A6432EC}"/>
              </a:ext>
            </a:extLst>
          </p:cNvPr>
          <p:cNvSpPr txBox="1"/>
          <p:nvPr/>
        </p:nvSpPr>
        <p:spPr>
          <a:xfrm>
            <a:off x="1958667" y="9582307"/>
            <a:ext cx="4728091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haroni" panose="02010803020104030203" pitchFamily="2" charset="-79"/>
              </a:rPr>
              <a:t>A qualquer hora e da onde estiver, visualize sua operação.</a:t>
            </a:r>
            <a:endParaRPr lang="pt-BR" sz="1200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E4AFD9A-A610-FEDD-7C61-20AAF3917C1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30" y="9645785"/>
            <a:ext cx="308910" cy="30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6135-887C-D295-101B-44853B741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064164F3-A188-71F8-827F-D8AA97A97F1A}"/>
              </a:ext>
            </a:extLst>
          </p:cNvPr>
          <p:cNvGrpSpPr/>
          <p:nvPr/>
        </p:nvGrpSpPr>
        <p:grpSpPr>
          <a:xfrm>
            <a:off x="372809" y="5570808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D1BFE85-7A1B-C1FD-EDCF-98C023B4719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B1DEBAD-5CA2-CACD-18DF-8D2514CDC0B5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9F7A9ED-4384-E0B2-0934-5233E1C36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04" y="0"/>
            <a:ext cx="7737150" cy="859247"/>
          </a:xfrm>
          <a:prstGeom prst="rect">
            <a:avLst/>
          </a:prstGeom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367A32BD-C2E0-1F25-28BF-743EE7CD0C3F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E85A1E11-35CA-0679-672F-300C8D2EC078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1793D2F2-FAFD-472A-D41B-702F1D3A5492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4" name="TextBox 14">
            <a:extLst>
              <a:ext uri="{FF2B5EF4-FFF2-40B4-BE49-F238E27FC236}">
                <a16:creationId xmlns:a16="http://schemas.microsoft.com/office/drawing/2014/main" id="{E82DC123-899C-288A-CBFF-83B2DEAE2259}"/>
              </a:ext>
            </a:extLst>
          </p:cNvPr>
          <p:cNvSpPr txBox="1"/>
          <p:nvPr/>
        </p:nvSpPr>
        <p:spPr>
          <a:xfrm>
            <a:off x="967971" y="1228404"/>
            <a:ext cx="5410200" cy="3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PLANOS DISPONÍVEIS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44D904-00B8-B9F5-FBB9-14364089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34" y="1800964"/>
            <a:ext cx="6530010" cy="1241241"/>
          </a:xfrm>
          <a:prstGeom prst="rect">
            <a:avLst/>
          </a:prstGeom>
        </p:spPr>
      </p:pic>
      <p:pic>
        <p:nvPicPr>
          <p:cNvPr id="17" name="Gráfico 16" descr="Marca de seleção com preenchimento sólido">
            <a:extLst>
              <a:ext uri="{FF2B5EF4-FFF2-40B4-BE49-F238E27FC236}">
                <a16:creationId xmlns:a16="http://schemas.microsoft.com/office/drawing/2014/main" id="{7DE14950-3A68-CECB-F94B-15BA56F94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133" y="3292403"/>
            <a:ext cx="131517" cy="131517"/>
          </a:xfrm>
          <a:prstGeom prst="rect">
            <a:avLst/>
          </a:prstGeom>
        </p:spPr>
      </p:pic>
      <p:pic>
        <p:nvPicPr>
          <p:cNvPr id="19" name="Gráfico 18" descr="Fechar com preenchimento sólido">
            <a:extLst>
              <a:ext uri="{FF2B5EF4-FFF2-40B4-BE49-F238E27FC236}">
                <a16:creationId xmlns:a16="http://schemas.microsoft.com/office/drawing/2014/main" id="{57552D64-1267-9B69-1A25-D4AD44848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135" y="3473421"/>
            <a:ext cx="131516" cy="13151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2FC5C5-D24D-3E4D-616F-591E542F7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36" y="3671952"/>
            <a:ext cx="188909" cy="18318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9959F76C-2530-4D8B-D0C2-63E6F6F16B54}"/>
              </a:ext>
            </a:extLst>
          </p:cNvPr>
          <p:cNvSpPr txBox="1"/>
          <p:nvPr/>
        </p:nvSpPr>
        <p:spPr>
          <a:xfrm>
            <a:off x="472721" y="3227356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Incluso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C7A339-A903-93D4-B0BD-EA01ACFB40C5}"/>
              </a:ext>
            </a:extLst>
          </p:cNvPr>
          <p:cNvSpPr txBox="1"/>
          <p:nvPr/>
        </p:nvSpPr>
        <p:spPr>
          <a:xfrm>
            <a:off x="454658" y="3432520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Não incluso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CA27C27-98E7-9F75-60E4-16754C9D993F}"/>
              </a:ext>
            </a:extLst>
          </p:cNvPr>
          <p:cNvSpPr txBox="1"/>
          <p:nvPr/>
        </p:nvSpPr>
        <p:spPr>
          <a:xfrm>
            <a:off x="463690" y="3645981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Incluso se necessário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C01976-64CD-0762-D9AC-1FE3A219C1D8}"/>
              </a:ext>
            </a:extLst>
          </p:cNvPr>
          <p:cNvSpPr txBox="1"/>
          <p:nvPr/>
        </p:nvSpPr>
        <p:spPr>
          <a:xfrm>
            <a:off x="257055" y="3868506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POT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 – Plano de orientação técnica.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2AEB3E5-4F03-B918-F257-70A2F36A7446}"/>
              </a:ext>
            </a:extLst>
          </p:cNvPr>
          <p:cNvSpPr txBox="1"/>
          <p:nvPr/>
        </p:nvSpPr>
        <p:spPr>
          <a:xfrm>
            <a:off x="257055" y="4081797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PMP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 – Plano de manutenção preventiva.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E31C69D-C2CB-03A3-384F-73F934B6368D}"/>
              </a:ext>
            </a:extLst>
          </p:cNvPr>
          <p:cNvSpPr txBox="1"/>
          <p:nvPr/>
        </p:nvSpPr>
        <p:spPr>
          <a:xfrm>
            <a:off x="257055" y="4286781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PMT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 – Plano de manutenção total.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44BAA8-E936-3524-3958-9B403A15F718}"/>
              </a:ext>
            </a:extLst>
          </p:cNvPr>
          <p:cNvSpPr txBox="1"/>
          <p:nvPr/>
        </p:nvSpPr>
        <p:spPr>
          <a:xfrm>
            <a:off x="257055" y="4488780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PMO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 – Plano de manutenção preventiva com overhall.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A5F3235-ED1E-F63B-A423-C7BCA6A89DF4}"/>
              </a:ext>
            </a:extLst>
          </p:cNvPr>
          <p:cNvSpPr txBox="1"/>
          <p:nvPr/>
        </p:nvSpPr>
        <p:spPr>
          <a:xfrm>
            <a:off x="257055" y="4687235"/>
            <a:ext cx="387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PML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 – Plano de manutenção preventiva com lavação completa.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4D12E4-6C82-7655-D89C-81581288A75B}"/>
              </a:ext>
            </a:extLst>
          </p:cNvPr>
          <p:cNvSpPr txBox="1"/>
          <p:nvPr/>
        </p:nvSpPr>
        <p:spPr>
          <a:xfrm>
            <a:off x="257055" y="4889234"/>
            <a:ext cx="60357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Montserrat" panose="00000500000000000000" pitchFamily="2" charset="0"/>
                <a:cs typeface="Arial" panose="020B0604020202020204" pitchFamily="34" charset="0"/>
              </a:rPr>
              <a:t>SustenPlan 4.0 – </a:t>
            </a:r>
            <a:r>
              <a:rPr lang="pt-BR" sz="900">
                <a:latin typeface="Montserrat" panose="00000500000000000000" pitchFamily="2" charset="0"/>
                <a:cs typeface="Arial" panose="020B0604020202020204" pitchFamily="34" charset="0"/>
              </a:rPr>
              <a:t>Solução total, com locação de equipamentos com todas as manutenções inclusas.</a:t>
            </a:r>
            <a:endParaRPr lang="pt-BR" sz="105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13">
            <a:extLst>
              <a:ext uri="{FF2B5EF4-FFF2-40B4-BE49-F238E27FC236}">
                <a16:creationId xmlns:a16="http://schemas.microsoft.com/office/drawing/2014/main" id="{18DBF23E-DDE0-ED52-BBFE-3C7E664FEC8E}"/>
              </a:ext>
            </a:extLst>
          </p:cNvPr>
          <p:cNvGrpSpPr/>
          <p:nvPr/>
        </p:nvGrpSpPr>
        <p:grpSpPr>
          <a:xfrm>
            <a:off x="425450" y="1352239"/>
            <a:ext cx="374337" cy="187168"/>
            <a:chOff x="0" y="0"/>
            <a:chExt cx="812800" cy="406400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D2522FE-533C-21A9-E7AE-AAF2A5B126C5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22A0FC7B-132D-F1CF-C8F9-0D60C706B84D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655BE86-E8E6-47DA-C477-16BDD91CCD44}"/>
              </a:ext>
            </a:extLst>
          </p:cNvPr>
          <p:cNvSpPr txBox="1"/>
          <p:nvPr/>
        </p:nvSpPr>
        <p:spPr>
          <a:xfrm>
            <a:off x="341436" y="5823645"/>
            <a:ext cx="664591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>
                <a:latin typeface="Montserrat" panose="00000500000000000000" pitchFamily="2" charset="0"/>
              </a:rPr>
              <a:t>Abaixo mostramos o resumo de nossa proposta conforme as condições coletadas diretamente com o cliente. A partir desta tabela foi possível simular um plano de manutenção que melhor se adequa as realidades e condições.</a:t>
            </a:r>
            <a:endParaRPr lang="pt-BR" sz="1100" dirty="0">
              <a:latin typeface="Montserrat" panose="00000500000000000000" pitchFamily="2" charset="0"/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E7F62E6C-ABB1-3C46-40C8-CF825BE7845B}"/>
              </a:ext>
            </a:extLst>
          </p:cNvPr>
          <p:cNvSpPr txBox="1"/>
          <p:nvPr/>
        </p:nvSpPr>
        <p:spPr>
          <a:xfrm>
            <a:off x="874910" y="5455260"/>
            <a:ext cx="5410200" cy="3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ESCOPO</a:t>
            </a: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5F56C46A-6F0A-13A1-F799-F0092E15F9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134" y="6561512"/>
            <a:ext cx="3255716" cy="350984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CC24F6C-213C-4644-1427-06B1D3D5E4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8015" y="6504309"/>
            <a:ext cx="2772129" cy="180651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E8AE69F-C16E-D0A5-7F89-386574D9AB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125" y="8506258"/>
            <a:ext cx="2781019" cy="145192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F69DDDF4-71D7-7EF0-5A28-F19DC522B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42266" y="9922131"/>
            <a:ext cx="2781019" cy="1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6501-566D-ADB3-0292-D860A33A1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004EE0C0-F311-1BF9-4DA1-6EB97A451C63}"/>
              </a:ext>
            </a:extLst>
          </p:cNvPr>
          <p:cNvGrpSpPr/>
          <p:nvPr/>
        </p:nvGrpSpPr>
        <p:grpSpPr>
          <a:xfrm>
            <a:off x="425450" y="1352239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56E9F14-7322-2F1F-0F62-68B350823EF4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9A7B10B-14AA-19EC-CA71-928E458FDA97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5CF720B2-DD8E-0BEC-DEB2-88D0618D7E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650" y="105596"/>
            <a:ext cx="7737150" cy="859247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E842CC4F-0355-8A02-E90A-B525A83B686B}"/>
              </a:ext>
            </a:extLst>
          </p:cNvPr>
          <p:cNvGrpSpPr/>
          <p:nvPr/>
        </p:nvGrpSpPr>
        <p:grpSpPr>
          <a:xfrm>
            <a:off x="-3500" y="10528423"/>
            <a:ext cx="7556500" cy="231978"/>
            <a:chOff x="0" y="0"/>
            <a:chExt cx="3047987" cy="1318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5192C4B-9E7D-B6FA-C626-628504E3EB0C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551FD8C-E789-FAFB-A561-6550A7B7AE0A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61AF5597-56F7-3848-58A3-37A292667B9C}"/>
              </a:ext>
            </a:extLst>
          </p:cNvPr>
          <p:cNvSpPr txBox="1"/>
          <p:nvPr/>
        </p:nvSpPr>
        <p:spPr>
          <a:xfrm>
            <a:off x="982825" y="1227861"/>
            <a:ext cx="5410200" cy="3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ESCOPO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1FBEA3-FA29-93BF-6131-D9C05D46EFFB}"/>
              </a:ext>
            </a:extLst>
          </p:cNvPr>
          <p:cNvSpPr txBox="1"/>
          <p:nvPr/>
        </p:nvSpPr>
        <p:spPr>
          <a:xfrm>
            <a:off x="349250" y="1670400"/>
            <a:ext cx="66459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>
                <a:latin typeface="Montserrat" panose="00000500000000000000" pitchFamily="2" charset="0"/>
              </a:rPr>
              <a:t>Cronograma de manutenção e lista de consumíveis:</a:t>
            </a:r>
            <a:endParaRPr lang="pt-BR" sz="1100" dirty="0"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0C8452-EE03-51E7-9AB2-077B8676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418330"/>
            <a:ext cx="4413559" cy="21694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B881DC-6F05-188C-B813-493AD2CAF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0" y="2755900"/>
            <a:ext cx="2220725" cy="659292"/>
          </a:xfrm>
          <a:prstGeom prst="rect">
            <a:avLst/>
          </a:prstGeom>
        </p:spPr>
      </p:pic>
      <p:grpSp>
        <p:nvGrpSpPr>
          <p:cNvPr id="16" name="Group 13">
            <a:extLst>
              <a:ext uri="{FF2B5EF4-FFF2-40B4-BE49-F238E27FC236}">
                <a16:creationId xmlns:a16="http://schemas.microsoft.com/office/drawing/2014/main" id="{4250E033-2D29-2E04-AFEA-B6B4D6AAF5A0}"/>
              </a:ext>
            </a:extLst>
          </p:cNvPr>
          <p:cNvGrpSpPr/>
          <p:nvPr/>
        </p:nvGrpSpPr>
        <p:grpSpPr>
          <a:xfrm>
            <a:off x="399129" y="5175678"/>
            <a:ext cx="374337" cy="187168"/>
            <a:chOff x="0" y="0"/>
            <a:chExt cx="812800" cy="406400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5A2C41B-7C39-B224-7CD9-E3C001206428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811F6A23-2822-34E3-D382-DEC00C2DDCCD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9" name="TextBox 14">
            <a:extLst>
              <a:ext uri="{FF2B5EF4-FFF2-40B4-BE49-F238E27FC236}">
                <a16:creationId xmlns:a16="http://schemas.microsoft.com/office/drawing/2014/main" id="{47F095F9-4D80-40CE-1D3A-B76B97B49C8B}"/>
              </a:ext>
            </a:extLst>
          </p:cNvPr>
          <p:cNvSpPr txBox="1"/>
          <p:nvPr/>
        </p:nvSpPr>
        <p:spPr>
          <a:xfrm>
            <a:off x="967105" y="5051929"/>
            <a:ext cx="5410200" cy="3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RESUMO DOS SERVIÇOS</a:t>
            </a:r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5101402A-D46C-2353-53FA-F4CC2B628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819819"/>
              </p:ext>
            </p:extLst>
          </p:nvPr>
        </p:nvGraphicFramePr>
        <p:xfrm>
          <a:off x="340361" y="5871316"/>
          <a:ext cx="7019290" cy="1801385"/>
        </p:xfrm>
        <a:graphic>
          <a:graphicData uri="http://schemas.openxmlformats.org/drawingml/2006/table">
            <a:tbl>
              <a:tblPr/>
              <a:tblGrid>
                <a:gridCol w="626837">
                  <a:extLst>
                    <a:ext uri="{9D8B030D-6E8A-4147-A177-3AD203B41FA5}">
                      <a16:colId xmlns:a16="http://schemas.microsoft.com/office/drawing/2014/main" val="728984733"/>
                    </a:ext>
                  </a:extLst>
                </a:gridCol>
                <a:gridCol w="697465">
                  <a:extLst>
                    <a:ext uri="{9D8B030D-6E8A-4147-A177-3AD203B41FA5}">
                      <a16:colId xmlns:a16="http://schemas.microsoft.com/office/drawing/2014/main" val="4240695773"/>
                    </a:ext>
                  </a:extLst>
                </a:gridCol>
                <a:gridCol w="573865">
                  <a:extLst>
                    <a:ext uri="{9D8B030D-6E8A-4147-A177-3AD203B41FA5}">
                      <a16:colId xmlns:a16="http://schemas.microsoft.com/office/drawing/2014/main" val="2289695671"/>
                    </a:ext>
                  </a:extLst>
                </a:gridCol>
                <a:gridCol w="538550">
                  <a:extLst>
                    <a:ext uri="{9D8B030D-6E8A-4147-A177-3AD203B41FA5}">
                      <a16:colId xmlns:a16="http://schemas.microsoft.com/office/drawing/2014/main" val="4044235516"/>
                    </a:ext>
                  </a:extLst>
                </a:gridCol>
                <a:gridCol w="538550">
                  <a:extLst>
                    <a:ext uri="{9D8B030D-6E8A-4147-A177-3AD203B41FA5}">
                      <a16:colId xmlns:a16="http://schemas.microsoft.com/office/drawing/2014/main" val="3577979558"/>
                    </a:ext>
                  </a:extLst>
                </a:gridCol>
                <a:gridCol w="538550">
                  <a:extLst>
                    <a:ext uri="{9D8B030D-6E8A-4147-A177-3AD203B41FA5}">
                      <a16:colId xmlns:a16="http://schemas.microsoft.com/office/drawing/2014/main" val="4002055083"/>
                    </a:ext>
                  </a:extLst>
                </a:gridCol>
                <a:gridCol w="600351">
                  <a:extLst>
                    <a:ext uri="{9D8B030D-6E8A-4147-A177-3AD203B41FA5}">
                      <a16:colId xmlns:a16="http://schemas.microsoft.com/office/drawing/2014/main" val="1260055639"/>
                    </a:ext>
                  </a:extLst>
                </a:gridCol>
                <a:gridCol w="670980">
                  <a:extLst>
                    <a:ext uri="{9D8B030D-6E8A-4147-A177-3AD203B41FA5}">
                      <a16:colId xmlns:a16="http://schemas.microsoft.com/office/drawing/2014/main" val="2901923115"/>
                    </a:ext>
                  </a:extLst>
                </a:gridCol>
                <a:gridCol w="547377">
                  <a:extLst>
                    <a:ext uri="{9D8B030D-6E8A-4147-A177-3AD203B41FA5}">
                      <a16:colId xmlns:a16="http://schemas.microsoft.com/office/drawing/2014/main" val="3819598486"/>
                    </a:ext>
                  </a:extLst>
                </a:gridCol>
                <a:gridCol w="743793">
                  <a:extLst>
                    <a:ext uri="{9D8B030D-6E8A-4147-A177-3AD203B41FA5}">
                      <a16:colId xmlns:a16="http://schemas.microsoft.com/office/drawing/2014/main" val="2341032596"/>
                    </a:ext>
                  </a:extLst>
                </a:gridCol>
                <a:gridCol w="94932">
                  <a:extLst>
                    <a:ext uri="{9D8B030D-6E8A-4147-A177-3AD203B41FA5}">
                      <a16:colId xmlns:a16="http://schemas.microsoft.com/office/drawing/2014/main" val="3643750075"/>
                    </a:ext>
                  </a:extLst>
                </a:gridCol>
                <a:gridCol w="848040">
                  <a:extLst>
                    <a:ext uri="{9D8B030D-6E8A-4147-A177-3AD203B41FA5}">
                      <a16:colId xmlns:a16="http://schemas.microsoft.com/office/drawing/2014/main" val="1024458057"/>
                    </a:ext>
                  </a:extLst>
                </a:gridCol>
              </a:tblGrid>
              <a:tr h="2901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EQUIPAMENTO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ÓLEO DE REPOSIÇÃO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VISITAS [horas]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HORAS/ANO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ÓLEO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TEMPO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CHECKLIST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pt-BR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TIPO CONTRATO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882574"/>
                  </a:ext>
                </a:extLst>
              </a:tr>
              <a:tr h="1421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RS22N TAS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2000h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4000h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8000h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8.760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Ultra Coolant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Anos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pt-BR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Manutenção preventiva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52145"/>
                  </a:ext>
                </a:extLst>
              </a:tr>
              <a:tr h="30199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627728"/>
                  </a:ext>
                </a:extLst>
              </a:tr>
              <a:tr h="202584">
                <a:tc gridSpan="12"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 TOTAL </a:t>
                      </a:r>
                      <a:r>
                        <a:rPr lang="pt-BR" sz="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R$ 3.437,39</a:t>
                      </a:r>
                      <a:r>
                        <a:rPr lang="pt-BR" sz="800" b="1" i="0" u="none" strike="noStrike" baseline="0" dirty="0">
                          <a:solidFill>
                            <a:srgbClr val="366092"/>
                          </a:solidFill>
                          <a:effectLst/>
                          <a:latin typeface="Calibri" panose="020F0502020204030204" pitchFamily="34" charset="0"/>
                        </a:rPr>
                        <a:t>.....</a:t>
                      </a:r>
                      <a:r>
                        <a:rPr lang="pt-BR" sz="8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</a:t>
                      </a:r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15077"/>
                  </a:ext>
                </a:extLst>
              </a:tr>
              <a:tr h="130273"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pt-BR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pt-BR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125689"/>
                  </a:ext>
                </a:extLst>
              </a:tr>
              <a:tr h="148037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OPCIONAL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40871"/>
                  </a:ext>
                </a:extLst>
              </a:tr>
              <a:tr h="1421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10"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Sistema de monitoramento remoto Air Touch + técnico remoto Central controller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 Mensal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6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188607"/>
                  </a:ext>
                </a:extLst>
              </a:tr>
              <a:tr h="14803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10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R$ 390,00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93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16313"/>
                  </a:ext>
                </a:extLst>
              </a:tr>
              <a:tr h="13027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577328"/>
                  </a:ext>
                </a:extLst>
              </a:tr>
              <a:tr h="165801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VALOR TOTAL COM OPCIONAL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R$ 3.827,39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781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54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273049" y="1224025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2650" y="1179411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CONDIÇÕES COMERCIAIS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14E04BF-61E6-ABB5-AEE0-A204902768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36" y="-90300"/>
            <a:ext cx="7904450" cy="859247"/>
          </a:xfrm>
          <a:prstGeom prst="rect">
            <a:avLst/>
          </a:prstGeom>
        </p:spPr>
      </p:pic>
      <p:grpSp>
        <p:nvGrpSpPr>
          <p:cNvPr id="28" name="Group 8">
            <a:extLst>
              <a:ext uri="{FF2B5EF4-FFF2-40B4-BE49-F238E27FC236}">
                <a16:creationId xmlns:a16="http://schemas.microsoft.com/office/drawing/2014/main" id="{FECB57DE-5C11-67C1-AB1F-474B2068D1DB}"/>
              </a:ext>
            </a:extLst>
          </p:cNvPr>
          <p:cNvGrpSpPr/>
          <p:nvPr/>
        </p:nvGrpSpPr>
        <p:grpSpPr>
          <a:xfrm>
            <a:off x="26701" y="10531095"/>
            <a:ext cx="7556500" cy="231978"/>
            <a:chOff x="0" y="0"/>
            <a:chExt cx="3047987" cy="131886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0D75A5B5-17FC-E2AC-68F2-D76550173E36}"/>
                </a:ext>
              </a:extLst>
            </p:cNvPr>
            <p:cNvSpPr/>
            <p:nvPr/>
          </p:nvSpPr>
          <p:spPr>
            <a:xfrm>
              <a:off x="0" y="0"/>
              <a:ext cx="3047987" cy="131886"/>
            </a:xfrm>
            <a:custGeom>
              <a:avLst/>
              <a:gdLst/>
              <a:ahLst/>
              <a:cxnLst/>
              <a:rect l="l" t="t" r="r" b="b"/>
              <a:pathLst>
                <a:path w="3047987" h="131886">
                  <a:moveTo>
                    <a:pt x="0" y="0"/>
                  </a:moveTo>
                  <a:lnTo>
                    <a:pt x="3047987" y="0"/>
                  </a:lnTo>
                  <a:lnTo>
                    <a:pt x="3047987" y="131886"/>
                  </a:lnTo>
                  <a:lnTo>
                    <a:pt x="0" y="131886"/>
                  </a:lnTo>
                  <a:close/>
                </a:path>
              </a:pathLst>
            </a:custGeom>
            <a:solidFill>
              <a:srgbClr val="8B8A88"/>
            </a:solidFill>
          </p:spPr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6F15C11A-A527-0C08-7F94-2F1BC6F207A7}"/>
                </a:ext>
              </a:extLst>
            </p:cNvPr>
            <p:cNvSpPr txBox="1"/>
            <p:nvPr/>
          </p:nvSpPr>
          <p:spPr>
            <a:xfrm>
              <a:off x="0" y="-38100"/>
              <a:ext cx="3047987" cy="169986"/>
            </a:xfrm>
            <a:prstGeom prst="rect">
              <a:avLst/>
            </a:prstGeom>
          </p:spPr>
          <p:txBody>
            <a:bodyPr lIns="45156" tIns="45156" rIns="45156" bIns="45156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aphicFrame>
        <p:nvGraphicFramePr>
          <p:cNvPr id="5" name="Google Shape;156;p8">
            <a:extLst>
              <a:ext uri="{FF2B5EF4-FFF2-40B4-BE49-F238E27FC236}">
                <a16:creationId xmlns:a16="http://schemas.microsoft.com/office/drawing/2014/main" id="{005DFC89-1B18-927A-F007-62C1D8F3E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15816"/>
              </p:ext>
            </p:extLst>
          </p:nvPr>
        </p:nvGraphicFramePr>
        <p:xfrm>
          <a:off x="273049" y="1828284"/>
          <a:ext cx="7010401" cy="70391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01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000" b="1" u="none" strike="noStrike" cap="none" dirty="0"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PLANO DE MANUTENÇÃO PREVENTIVA | PMP</a:t>
                      </a: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92992"/>
                  </a:ext>
                </a:extLst>
              </a:tr>
              <a:tr h="6568194"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latin typeface="Montserrat" panose="00000500000000000000" pitchFamily="2" charset="0"/>
                        </a:rPr>
                        <a:t>Parcelamento do valor total das preventivas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pt-BR" sz="1000" dirty="0">
                          <a:latin typeface="Montserrat" panose="00000500000000000000" pitchFamily="2" charset="0"/>
                        </a:rPr>
                        <a:t>diluídas em 12 parcelas;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latin typeface="Montserrat" panose="00000500000000000000" pitchFamily="2" charset="0"/>
                        </a:rPr>
                        <a:t>Contrato anual de trabalho com visitas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mensais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de </a:t>
                      </a:r>
                      <a:r>
                        <a:rPr lang="pt-BR" sz="1000" i="1" baseline="0" dirty="0">
                          <a:latin typeface="Montserrat" panose="00000500000000000000" pitchFamily="2" charset="0"/>
                        </a:rPr>
                        <a:t>Checklist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;</a:t>
                      </a:r>
                    </a:p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000" dirty="0">
                          <a:latin typeface="Montserrat" panose="00000500000000000000" pitchFamily="2" charset="0"/>
                        </a:rPr>
                        <a:t>Validade do contrato é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de 12 meses ou até os compressores </a:t>
                      </a: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GA90 AFF | BRP072009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GA90 VSD FF | BRP072008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e  </a:t>
                      </a: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GA110 | BRP074794 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e </a:t>
                      </a: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GA110 VSD | BRP092039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rodarem 6.518h cada. (O que vier a acontecer primeiro);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pt-BR" sz="1000" dirty="0">
                        <a:latin typeface="Montserrat" panose="00000500000000000000" pitchFamily="2" charset="0"/>
                      </a:endParaRP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Peças </a:t>
                      </a:r>
                      <a:r>
                        <a:rPr lang="pt-BR" sz="1000" b="1" u="sng" baseline="0" dirty="0">
                          <a:latin typeface="Montserrat" panose="00000500000000000000" pitchFamily="2" charset="0"/>
                        </a:rPr>
                        <a:t>originais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de manutenção necessárias para cada compressor segundo o manual do fabricante: 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GA90 AFF | BRP072009: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4.000h: Troca do elemento de filtro de ar e engraxamento do motor;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8.000h: Troca do kit da válvula de admissão, kit da válvula de pressão mínima, kit de retenção de ar, kit válvula termostática 40°C, kit dreno EWD300, elemento separador, elemento filtro de óleo, kit de retenção de óleo e troca do fluido refrigerante Ultracoolant (nessa manutenção será realizada também a manutenção de 4.000h com troca dos respectivos itens);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Troca anual do Filtro coalescente DDX325;</a:t>
                      </a:r>
                      <a:endParaRPr lang="pt-BR" sz="1000" b="0" dirty="0">
                        <a:latin typeface="Montserrat" panose="00000500000000000000" pitchFamily="2" charset="0"/>
                      </a:endParaRP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pt-BR" sz="1000" b="0" dirty="0">
                        <a:latin typeface="Montserrat" panose="00000500000000000000" pitchFamily="2" charset="0"/>
                      </a:endParaRP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GA90 VSD FF | BRP072008: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4.000h: Troca do elemento de filtro de ar, filtro de óleo e engraxamento do motor;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8.000h: Troca do filtro separador, kit de admissão, kit dreno EWD300, kit da válvula de pressão mínima, kit de retenção de ar e óleo, kit válvula termostática e troca do fluido refrigerante Ultracoolant (nessa manutenção será realizada também a manutenção de 4.000h com troca dos respectivos itens);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Troca anual do Filtro coalescente DDX325;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endParaRPr lang="pt-BR" sz="1000" b="0" baseline="0" dirty="0">
                        <a:latin typeface="Montserrat" panose="00000500000000000000" pitchFamily="2" charset="0"/>
                      </a:endParaRP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GA110 | BRP074794: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4.000h: Troca do elemento de filtro de ar, filtro de óleo e engraxamento do motor;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8.000h: Troca do filtro separador, kit de retenção de ar, kit de retenção de óleo, kit da válvula de admissão, kit da válvula de pressão mínima, kit dreno WSD250 e troca do fluido refrigerante Ultracoolant (nessa manutenção será realizada também a manutenção de 4.000h com troca dos respectivos itens);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endParaRPr lang="pt-BR" sz="1000" b="1" baseline="0" dirty="0">
                        <a:latin typeface="Montserrat" panose="00000500000000000000" pitchFamily="2" charset="0"/>
                      </a:endParaRP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1" baseline="0" dirty="0">
                          <a:latin typeface="Montserrat" panose="00000500000000000000" pitchFamily="2" charset="0"/>
                        </a:rPr>
                        <a:t>GA110 VSD | BRP092039:</a:t>
                      </a:r>
                    </a:p>
                    <a:p>
                      <a:pPr marL="171450" indent="-171450" algn="just">
                        <a:buFont typeface="Wingdings" panose="05000000000000000000" pitchFamily="2" charset="2"/>
                        <a:buChar char="§"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4.000h: Engraxamento do motor;</a:t>
                      </a:r>
                    </a:p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pt-BR" sz="1000" b="0" baseline="0" dirty="0">
                          <a:latin typeface="Montserrat" panose="00000500000000000000" pitchFamily="2" charset="0"/>
                        </a:rPr>
                        <a:t>Manutenção de 8.000h: Troca do kit separador de óleo, filtro de ar, filtro de óleo, kit da válvula de pressão mínima, kit válvula termostática, kit dreno WSD e troca do fluido refrigerante Ultracoolant (nessa manutenção será realizada também a manutenção de 4.000h com troca dos respectivos itens);</a:t>
                      </a:r>
                    </a:p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pt-BR" sz="1000" b="1" baseline="0" dirty="0">
                        <a:latin typeface="Montserrat" panose="00000500000000000000" pitchFamily="2" charset="0"/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latin typeface="Montserrat" panose="00000500000000000000" pitchFamily="2" charset="0"/>
                        </a:rPr>
                        <a:t>Contempla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pt-BR" sz="1000" i="1" baseline="0" dirty="0">
                          <a:latin typeface="Montserrat" panose="00000500000000000000" pitchFamily="2" charset="0"/>
                        </a:rPr>
                        <a:t>checklist </a:t>
                      </a:r>
                      <a:r>
                        <a:rPr lang="pt-BR" sz="1000" i="0" baseline="0" dirty="0">
                          <a:latin typeface="Montserrat" panose="00000500000000000000" pitchFamily="2" charset="0"/>
                        </a:rPr>
                        <a:t>mensal para os secadores DPR D500 e FD310;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Contempla troca anual dos elementos coalescentes PD525 e E430A1;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pt-BR" sz="1000" dirty="0">
                        <a:latin typeface="Montserrat" panose="00000500000000000000" pitchFamily="2" charset="0"/>
                      </a:endParaRPr>
                    </a:p>
                    <a:p>
                      <a:pPr marL="171450" lvl="0" indent="-171450" algn="just">
                        <a:lnSpc>
                          <a:spcPct val="107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1000" dirty="0">
                          <a:latin typeface="Montserrat" panose="00000500000000000000" pitchFamily="2" charset="0"/>
                        </a:rPr>
                        <a:t>Validade do contrato é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</a:rPr>
                        <a:t> de 12 meses, contemplando deslocamento mensal e 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checklist personalizado para cada equipamento,</a:t>
                      </a:r>
                      <a:r>
                        <a:rPr lang="pt-BR" sz="1000" dirty="0"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assim como inspeção com aparelhos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de medição termográfica em todo o equipamento, incluindo o painel elétrico e partes mecânicas. Compreende também análise de SPM (</a:t>
                      </a:r>
                      <a:r>
                        <a:rPr lang="pt-BR" sz="1000" baseline="0" dirty="0" err="1"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Shcock</a:t>
                      </a:r>
                      <a:r>
                        <a:rPr lang="pt-BR" sz="1000" baseline="0" dirty="0">
                          <a:latin typeface="Montserrat" panose="00000500000000000000" pitchFamily="2" charset="0"/>
                          <a:ea typeface="Calibri"/>
                          <a:cs typeface="Arial" panose="020B0604020202020204" pitchFamily="34" charset="0"/>
                        </a:rPr>
                        <a:t> Pulse Method), limpeza estética, relatório com a codificação das peças de manutenções corretivas e preventivas dentro da ISO 9001.</a:t>
                      </a:r>
                    </a:p>
                  </a:txBody>
                  <a:tcPr marL="68575" marR="6857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</TotalTime>
  <Words>1638</Words>
  <Application>Microsoft Office PowerPoint</Application>
  <PresentationFormat>Personalizar</PresentationFormat>
  <Paragraphs>184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2" baseType="lpstr">
      <vt:lpstr>Montserrat</vt:lpstr>
      <vt:lpstr>Montserrat Bold</vt:lpstr>
      <vt:lpstr>Montserrat Ultra-Bold</vt:lpstr>
      <vt:lpstr>Aptos</vt:lpstr>
      <vt:lpstr>Neue Montreal</vt:lpstr>
      <vt:lpstr>Wingdings</vt:lpstr>
      <vt:lpstr>Calibri</vt:lpstr>
      <vt:lpstr>Open Sans</vt:lpstr>
      <vt:lpstr>Montserrat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Linha -E</dc:title>
  <dc:creator>EvolucaoCompressores</dc:creator>
  <cp:lastModifiedBy>Kamille Silveira</cp:lastModifiedBy>
  <cp:revision>46</cp:revision>
  <cp:lastPrinted>2025-08-20T12:01:41Z</cp:lastPrinted>
  <dcterms:created xsi:type="dcterms:W3CDTF">2006-08-16T00:00:00Z</dcterms:created>
  <dcterms:modified xsi:type="dcterms:W3CDTF">2025-09-12T16:39:04Z</dcterms:modified>
  <dc:identifier>DAGwijnfSlk</dc:identifier>
</cp:coreProperties>
</file>